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883" r:id="rId2"/>
    <p:sldId id="960" r:id="rId3"/>
    <p:sldId id="884" r:id="rId4"/>
    <p:sldId id="731" r:id="rId5"/>
    <p:sldId id="786" r:id="rId6"/>
    <p:sldId id="787" r:id="rId7"/>
    <p:sldId id="887" r:id="rId8"/>
    <p:sldId id="888" r:id="rId9"/>
    <p:sldId id="990" r:id="rId10"/>
    <p:sldId id="886" r:id="rId11"/>
    <p:sldId id="794" r:id="rId12"/>
    <p:sldId id="795" r:id="rId13"/>
    <p:sldId id="796" r:id="rId14"/>
    <p:sldId id="964" r:id="rId15"/>
    <p:sldId id="797" r:id="rId16"/>
    <p:sldId id="798" r:id="rId17"/>
    <p:sldId id="890" r:id="rId18"/>
    <p:sldId id="965" r:id="rId19"/>
    <p:sldId id="800" r:id="rId20"/>
    <p:sldId id="892" r:id="rId21"/>
    <p:sldId id="801" r:id="rId22"/>
    <p:sldId id="894" r:id="rId23"/>
    <p:sldId id="893" r:id="rId24"/>
    <p:sldId id="947" r:id="rId25"/>
    <p:sldId id="950" r:id="rId26"/>
    <p:sldId id="759" r:id="rId27"/>
    <p:sldId id="951" r:id="rId28"/>
    <p:sldId id="966" r:id="rId29"/>
    <p:sldId id="967" r:id="rId30"/>
    <p:sldId id="968" r:id="rId31"/>
    <p:sldId id="969" r:id="rId32"/>
    <p:sldId id="970" r:id="rId33"/>
    <p:sldId id="971" r:id="rId34"/>
    <p:sldId id="901" r:id="rId35"/>
    <p:sldId id="903" r:id="rId36"/>
    <p:sldId id="904" r:id="rId37"/>
    <p:sldId id="905" r:id="rId38"/>
    <p:sldId id="908" r:id="rId39"/>
    <p:sldId id="972" r:id="rId40"/>
    <p:sldId id="973" r:id="rId41"/>
    <p:sldId id="944" r:id="rId42"/>
    <p:sldId id="897" r:id="rId43"/>
    <p:sldId id="974" r:id="rId44"/>
    <p:sldId id="988" r:id="rId45"/>
    <p:sldId id="976" r:id="rId46"/>
    <p:sldId id="977" r:id="rId47"/>
    <p:sldId id="978" r:id="rId48"/>
    <p:sldId id="958" r:id="rId49"/>
    <p:sldId id="924" r:id="rId50"/>
    <p:sldId id="925" r:id="rId51"/>
    <p:sldId id="980" r:id="rId52"/>
    <p:sldId id="979" r:id="rId53"/>
    <p:sldId id="928" r:id="rId54"/>
    <p:sldId id="929" r:id="rId55"/>
    <p:sldId id="930" r:id="rId56"/>
    <p:sldId id="981" r:id="rId57"/>
    <p:sldId id="982" r:id="rId58"/>
    <p:sldId id="983" r:id="rId59"/>
    <p:sldId id="984" r:id="rId60"/>
    <p:sldId id="986" r:id="rId61"/>
    <p:sldId id="987" r:id="rId62"/>
    <p:sldId id="942" r:id="rId63"/>
    <p:sldId id="991" r:id="rId64"/>
    <p:sldId id="853" r:id="rId65"/>
    <p:sldId id="854" r:id="rId66"/>
    <p:sldId id="855" r:id="rId67"/>
    <p:sldId id="856" r:id="rId68"/>
    <p:sldId id="989" r:id="rId69"/>
    <p:sldId id="962" r:id="rId7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0000"/>
    <a:srgbClr val="00CCFF"/>
    <a:srgbClr val="FF9900"/>
    <a:srgbClr val="EBF5FF"/>
    <a:srgbClr val="99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9" autoAdjust="0"/>
    <p:restoredTop sz="93875" autoAdjust="0"/>
  </p:normalViewPr>
  <p:slideViewPr>
    <p:cSldViewPr>
      <p:cViewPr>
        <p:scale>
          <a:sx n="64" d="100"/>
          <a:sy n="64" d="100"/>
        </p:scale>
        <p:origin x="792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396"/>
    </p:cViewPr>
  </p:sorterViewPr>
  <p:notesViewPr>
    <p:cSldViewPr>
      <p:cViewPr>
        <p:scale>
          <a:sx n="120" d="100"/>
          <a:sy n="120" d="100"/>
        </p:scale>
        <p:origin x="-11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3.wmf"/><Relationship Id="rId4" Type="http://schemas.openxmlformats.org/officeDocument/2006/relationships/image" Target="../media/image7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2 レベル</a:t>
            </a:r>
          </a:p>
          <a:p>
            <a:pPr lvl="2"/>
            <a:r>
              <a:rPr lang="ja-JP" altLang="en-US" noProof="0"/>
              <a:t>第 3 レベル</a:t>
            </a:r>
          </a:p>
          <a:p>
            <a:pPr lvl="3"/>
            <a:r>
              <a:rPr lang="ja-JP" altLang="en-US" noProof="0"/>
              <a:t>第 4 レベル</a:t>
            </a:r>
          </a:p>
          <a:p>
            <a:pPr lvl="4"/>
            <a:r>
              <a:rPr lang="ja-JP" altLang="en-US" noProof="0"/>
              <a:t>第 5 レベル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lnSpc>
                <a:spcPct val="100000"/>
              </a:lnSpc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965B00-1D0D-45F7-97CD-2A4012F2D12E}" type="slidenum">
              <a:rPr lang="ja-JP" altLang="en-US"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F1EB4F2-6D5E-4ED4-9A0D-05F14A2DBB98}" type="slidenum">
              <a:rPr lang="ja-JP" altLang="en-US" smtClean="0"/>
              <a:t>3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D54368A-D447-4BC2-AD55-1D73E01E5F7B}" type="slidenum">
              <a:rPr lang="ja-JP" altLang="en-US" smtClean="0"/>
              <a:t>25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从压电元件的等效电路看：电荷发生器</a:t>
            </a:r>
            <a:r>
              <a:rPr lang="en-US" altLang="zh-CN"/>
              <a:t>---</a:t>
            </a:r>
            <a:r>
              <a:rPr lang="zh-CN" altLang="en-US"/>
              <a:t>相当于电流源</a:t>
            </a:r>
            <a:r>
              <a:rPr lang="en-US" altLang="zh-CN"/>
              <a:t>----</a:t>
            </a:r>
            <a:r>
              <a:rPr lang="zh-CN" altLang="en-US"/>
              <a:t>期望负载阻抗为</a:t>
            </a:r>
            <a:r>
              <a:rPr lang="en-US" altLang="zh-CN"/>
              <a:t>0</a:t>
            </a:r>
          </a:p>
          <a:p>
            <a:r>
              <a:rPr lang="zh-CN" altLang="en-US"/>
              <a:t>从压电元件的机电转换看：期望电边界为短路以阻断逆压电效应</a:t>
            </a:r>
            <a:endParaRPr lang="en-US" altLang="zh-CN"/>
          </a:p>
          <a:p>
            <a:r>
              <a:rPr lang="zh-CN" altLang="en-US"/>
              <a:t>总之，期望前置测量电路的输入阻抗趋近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7DBC4FC-6C6E-4C4E-9603-8CBAC9F879F4}" type="slidenum">
              <a:rPr lang="ja-JP" altLang="en-US" smtClean="0"/>
              <a:t>26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C32729B-1C97-4E20-9688-499F6451053B}" type="slidenum">
              <a:rPr lang="ja-JP" altLang="en-US" smtClean="0"/>
              <a:t>34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A606233-B7D3-477D-A43C-8ECB40E322E8}" type="slidenum">
              <a:rPr lang="ja-JP" altLang="en-US" smtClean="0"/>
              <a:t>35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7B12D6D-13C1-4209-9772-BE770F17E25C}" type="slidenum">
              <a:rPr lang="ja-JP" altLang="en-US" smtClean="0"/>
              <a:t>36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023AB49-C182-4733-B45E-2658A304F640}" type="slidenum">
              <a:rPr lang="ja-JP" altLang="en-US" smtClean="0"/>
              <a:t>37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参考前面的电压传感器的讨论。</a:t>
            </a:r>
            <a:r>
              <a:rPr lang="zh-CN" altLang="en-US" dirty="0">
                <a:sym typeface="Symbol" panose="05050102010706020507" pitchFamily="18" charset="2"/>
              </a:rPr>
              <a:t></a:t>
            </a:r>
            <a:r>
              <a:rPr lang="en-US" altLang="zh-CN" baseline="-25000" dirty="0">
                <a:sym typeface="Symbol" panose="05050102010706020507" pitchFamily="18" charset="2"/>
              </a:rPr>
              <a:t>L</a:t>
            </a:r>
            <a:r>
              <a:rPr lang="zh-CN" altLang="en-US" dirty="0"/>
              <a:t>影响低频特性，</a:t>
            </a:r>
            <a:r>
              <a:rPr lang="en-US" altLang="zh-CN" dirty="0"/>
              <a:t>C</a:t>
            </a:r>
            <a:r>
              <a:rPr lang="en-US" altLang="zh-CN" baseline="-25000" dirty="0"/>
              <a:t>F</a:t>
            </a:r>
            <a:r>
              <a:rPr lang="zh-CN" altLang="en-US" dirty="0"/>
              <a:t>影响灵敏度，所以</a:t>
            </a:r>
            <a:r>
              <a:rPr lang="en-US" altLang="zh-CN" dirty="0"/>
              <a:t>C</a:t>
            </a:r>
            <a:r>
              <a:rPr lang="en-US" altLang="zh-CN" baseline="-25000" dirty="0"/>
              <a:t>F</a:t>
            </a:r>
            <a:r>
              <a:rPr lang="zh-CN" altLang="en-US" dirty="0"/>
              <a:t>要大小合适，</a:t>
            </a:r>
            <a:r>
              <a:rPr lang="en-US" altLang="zh-CN" dirty="0"/>
              <a:t>R</a:t>
            </a:r>
            <a:r>
              <a:rPr lang="en-US" altLang="zh-CN" baseline="-25000" dirty="0"/>
              <a:t>F</a:t>
            </a:r>
            <a:r>
              <a:rPr lang="zh-CN" altLang="en-US" dirty="0"/>
              <a:t>要大才好</a:t>
            </a:r>
            <a:endParaRPr lang="zh-CN" altLang="en-US" baseline="-25000" dirty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777E68-2381-42F2-828F-CB33402768B5}" type="slidenum">
              <a:rPr lang="ja-JP" altLang="en-US" smtClean="0"/>
              <a:t>38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777E68-2381-42F2-828F-CB33402768B5}" type="slidenum">
              <a:rPr lang="ja-JP" altLang="en-US" smtClean="0"/>
              <a:t>39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777E68-2381-42F2-828F-CB33402768B5}" type="slidenum">
              <a:rPr lang="ja-JP" altLang="en-US" smtClean="0"/>
              <a:t>40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讨论的答案参见</a:t>
            </a:r>
            <a:r>
              <a:rPr lang="en-US" altLang="zh-CN" dirty="0"/>
              <a:t>ppt 18</a:t>
            </a:r>
            <a:r>
              <a:rPr lang="zh-CN" altLang="en-US" dirty="0"/>
              <a:t>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965B00-1D0D-45F7-97CD-2A4012F2D12E}" type="slidenum">
              <a:rPr lang="ja-JP" altLang="en-US" smtClean="0"/>
              <a:t>46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6999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人</a:t>
            </a:r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3F46DC1-1D26-420A-906B-4C1BAC2B4739}" type="slidenum">
              <a:rPr lang="ja-JP" altLang="en-US" smtClean="0"/>
              <a:t>4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这是自放电式传感器的</a:t>
            </a:r>
            <a:endParaRPr lang="en-US" altLang="zh-CN" dirty="0"/>
          </a:p>
          <a:p>
            <a:r>
              <a:rPr lang="zh-CN" altLang="en-US" dirty="0"/>
              <a:t>常用手段：再比如热电偶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热电堆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965B00-1D0D-45F7-97CD-2A4012F2D12E}" type="slidenum">
              <a:rPr lang="ja-JP" altLang="en-US" smtClean="0"/>
              <a:t>47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8418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965B00-1D0D-45F7-97CD-2A4012F2D12E}" type="slidenum">
              <a:rPr lang="ja-JP" altLang="en-US" smtClean="0"/>
              <a:t>61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7372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kern="0" dirty="0">
                <a:solidFill>
                  <a:srgbClr val="FF0000"/>
                </a:solidFill>
              </a:rPr>
              <a:t>光学轴</a:t>
            </a:r>
            <a:r>
              <a:rPr lang="zh-CN" altLang="en-US" b="1" kern="0" dirty="0"/>
              <a:t>（</a:t>
            </a:r>
            <a:r>
              <a:rPr lang="en-US" altLang="zh-CN" b="1" kern="0" dirty="0"/>
              <a:t>Z</a:t>
            </a:r>
            <a:r>
              <a:rPr lang="zh-CN" altLang="en-US" b="1" kern="0" dirty="0"/>
              <a:t>轴）：光沿该方向通过没有双折射现象</a:t>
            </a:r>
          </a:p>
          <a:p>
            <a:pPr>
              <a:defRPr/>
            </a:pPr>
            <a:r>
              <a:rPr lang="zh-CN" altLang="en-US" b="1" kern="0" dirty="0">
                <a:solidFill>
                  <a:srgbClr val="FF0000"/>
                </a:solidFill>
              </a:rPr>
              <a:t>电轴</a:t>
            </a:r>
            <a:r>
              <a:rPr lang="zh-CN" altLang="en-US" b="1" kern="0" dirty="0"/>
              <a:t>（</a:t>
            </a:r>
            <a:r>
              <a:rPr lang="en-US" altLang="zh-CN" b="1" kern="0" dirty="0"/>
              <a:t>X</a:t>
            </a:r>
            <a:r>
              <a:rPr lang="zh-CN" altLang="en-US" b="1" kern="0" dirty="0"/>
              <a:t>轴）：经过晶体棱线，垂直于该轴的表面上压电效应最强。</a:t>
            </a:r>
            <a:endParaRPr lang="en-US" altLang="zh-CN" b="1" kern="0" dirty="0"/>
          </a:p>
          <a:p>
            <a:pPr>
              <a:defRPr/>
            </a:pPr>
            <a:r>
              <a:rPr lang="zh-CN" altLang="en-US" b="1" kern="0" dirty="0">
                <a:solidFill>
                  <a:srgbClr val="FF0000"/>
                </a:solidFill>
              </a:rPr>
              <a:t>机械轴</a:t>
            </a:r>
            <a:r>
              <a:rPr lang="zh-CN" altLang="en-US" b="1" kern="0" dirty="0"/>
              <a:t>（</a:t>
            </a:r>
            <a:r>
              <a:rPr lang="en-US" altLang="zh-CN" b="1" kern="0" dirty="0"/>
              <a:t>Y</a:t>
            </a:r>
            <a:r>
              <a:rPr lang="zh-CN" altLang="en-US" b="1" kern="0" dirty="0"/>
              <a:t>轴）：在电场作用下，该轴方向的机械变形最明显。</a:t>
            </a:r>
          </a:p>
          <a:p>
            <a:pPr>
              <a:defRPr/>
            </a:pPr>
            <a:endParaRPr lang="zh-CN" altLang="en-US" b="1" kern="0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4340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fld id="{61F073DF-05D6-49EE-B6BE-09E9B1E3AB40}" type="slidenum">
              <a:rPr lang="ja-JP" altLang="en-US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fld>
            <a:endParaRPr lang="en-US" altLang="ja-JP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76317C5-531D-4382-98FD-E66021FEBB02}" type="slidenum">
              <a:rPr lang="ja-JP" altLang="en-US" smtClean="0"/>
              <a:t>16</a:t>
            </a:fld>
            <a:endParaRPr lang="en-US" altLang="ja-JP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EA51B68-9D96-4E33-8215-348C55E20EE5}" type="slidenum">
              <a:rPr lang="ja-JP" altLang="en-US" smtClean="0"/>
              <a:t>19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39D89EC8-D72E-480B-A27D-2BD83E1DE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89C89175-A260-452F-89C3-91F84A908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8814FA83-1D3B-4F23-B9E9-97CA0C206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fld id="{B05512A8-D5FE-4017-8015-D8AD4748C8C0}" type="slidenum">
              <a:rPr lang="ja-JP" altLang="en-US" sz="1200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20</a:t>
            </a:fld>
            <a:endParaRPr lang="en-US" altLang="ja-JP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263FB9B-6AA2-47BD-8B1F-96F8979EFFAB}" type="slidenum">
              <a:rPr lang="ja-JP" altLang="en-US" smtClean="0"/>
              <a:t>21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两类使用较多材料之间的比较：</a:t>
            </a:r>
            <a:r>
              <a:rPr lang="zh-CN" altLang="en-US">
                <a:sym typeface="Wingdings" panose="05000000000000000000" pitchFamily="2" charset="2"/>
              </a:rPr>
              <a:t>（</a:t>
            </a:r>
            <a:r>
              <a:rPr lang="en-US" altLang="zh-CN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）灵敏度；（</a:t>
            </a:r>
            <a:r>
              <a:rPr lang="en-US" altLang="zh-CN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）温度性能；（</a:t>
            </a:r>
            <a:r>
              <a:rPr lang="en-US" altLang="zh-CN">
                <a:sym typeface="Wingdings" panose="05000000000000000000" pitchFamily="2" charset="2"/>
              </a:rPr>
              <a:t>3</a:t>
            </a:r>
            <a:r>
              <a:rPr lang="zh-CN" altLang="en-US">
                <a:sym typeface="Wingdings" panose="05000000000000000000" pitchFamily="2" charset="2"/>
              </a:rPr>
              <a:t>）使用成本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D3CD33-34F4-427E-BBC4-85986762D74C}" type="slidenum">
              <a:rPr lang="ja-JP" altLang="en-US" smtClean="0"/>
              <a:t>23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0" lang="zh-CN" altLang="en-US">
                <a:latin typeface="楷体_GB2312" pitchFamily="49" charset="-122"/>
                <a:ea typeface="楷体_GB2312" pitchFamily="49" charset="-122"/>
              </a:rPr>
              <a:t>当压电传感器承受机械应力作用时，在它两极板上出现极性相反的等量电荷。因此可以把压电传感器看成一</a:t>
            </a:r>
            <a:r>
              <a:rPr kumimoji="0" lang="zh-CN" altLang="en-US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静电发生器</a:t>
            </a:r>
            <a:r>
              <a:rPr kumimoji="0" lang="zh-CN" altLang="en-US">
                <a:latin typeface="楷体_GB2312" pitchFamily="49" charset="-122"/>
                <a:ea typeface="楷体_GB2312" pitchFamily="49" charset="-122"/>
              </a:rPr>
              <a:t>，也可看成两极板充有电荷的电容器。</a:t>
            </a: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B57E7CC-B600-47DE-A749-F17C89C3CF9D}" type="slidenum">
              <a:rPr lang="ja-JP" altLang="en-US" smtClean="0"/>
              <a:t>24</a:t>
            </a:fld>
            <a:endParaRPr lang="en-US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80FA4-6D1A-452D-84F5-14328A5415E3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9A92A-8E5B-4861-9344-3FF2F05955C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47B85-9509-4D81-9A79-ADAC17AFD644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FD6F8-06FF-49C2-89D2-C6850D6DE28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6A352-CCD4-4507-8B20-62215E3632CD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E97E6-7736-425F-96ED-163D9FC3BF8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49E46-5675-4A23-87F1-F1E569FAFED7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5B842-2325-4493-8AC0-701E1F34ADB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0E8F9-ACF2-45B4-9470-5F56E67068A9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BE9B9-D3F1-4FC2-8622-B0BCAF5A0C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CA2D2-BB21-424C-8F56-985B59F39591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0E459-5EBD-4FF7-9094-EE3FF5AEE15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F2184-5B14-4E20-B9FF-7B0E95F529B7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11CA3-AEA5-4236-98D0-DF18B6E01D0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2DBB3-AA64-497E-95AA-D782E734CBEF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61A36-1F21-42BE-8F26-5685681ED92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481C7-42D5-4561-A8A2-AFD027EB3083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64197-3BBD-4800-AFC1-B37ECB3D69D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EB3C6-46B4-4B3F-B0E1-D1767B747518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18AF1-C8B6-4A6C-9B61-8D1C13A53CD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C823E-59F1-46A5-BAEA-ADFB83E8B622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AF727-4591-41D5-AAF5-1824512DE13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C4370-CDAE-4592-85CD-5A9A4B985F6D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9194F-10D0-426C-966B-9DB1D699F75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defRPr kumimoji="1"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355F7028-96C8-4016-BDFF-A270A5BA0B7C}" type="datetime1">
              <a:rPr lang="zh-CN" altLang="en-US"/>
              <a:t>2024/10/12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defRPr kumimoji="1" sz="14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BB62B0B-AD53-4207-A71C-F46EFA707272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9.wmf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9.wmf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32.wmf"/><Relationship Id="rId18" Type="http://schemas.openxmlformats.org/officeDocument/2006/relationships/oleObject" Target="../embeddings/oleObject26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21.bin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4.bin"/><Relationship Id="rId20" Type="http://schemas.openxmlformats.org/officeDocument/2006/relationships/oleObject" Target="../embeddings/oleObject28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3.bin"/><Relationship Id="rId10" Type="http://schemas.openxmlformats.org/officeDocument/2006/relationships/oleObject" Target="../embeddings/oleObject19.bin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8.bin"/><Relationship Id="rId1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3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6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0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3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video" Target="../media/media1.mp4"/><Relationship Id="rId7" Type="http://schemas.openxmlformats.org/officeDocument/2006/relationships/image" Target="../media/image68.wmf"/><Relationship Id="rId2" Type="http://schemas.microsoft.com/office/2007/relationships/media" Target="../media/media1.mp4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1.bin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7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2.wmf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7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7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5.wmf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77.png"/><Relationship Id="rId5" Type="http://schemas.openxmlformats.org/officeDocument/2006/relationships/image" Target="../media/image73.wmf"/><Relationship Id="rId10" Type="http://schemas.openxmlformats.org/officeDocument/2006/relationships/image" Target="../media/image73.png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6.wmf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1.bin"/><Relationship Id="rId11" Type="http://schemas.openxmlformats.org/officeDocument/2006/relationships/oleObject" Target="../embeddings/oleObject53.bin"/><Relationship Id="rId5" Type="http://schemas.openxmlformats.org/officeDocument/2006/relationships/image" Target="../media/image73.wmf"/><Relationship Id="rId10" Type="http://schemas.openxmlformats.org/officeDocument/2006/relationships/image" Target="../media/image77.wmf"/><Relationship Id="rId4" Type="http://schemas.openxmlformats.org/officeDocument/2006/relationships/oleObject" Target="../embeddings/oleObject50.bin"/><Relationship Id="rId9" Type="http://schemas.openxmlformats.org/officeDocument/2006/relationships/oleObject" Target="../embeddings/oleObject5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1.png"/><Relationship Id="rId11" Type="http://schemas.openxmlformats.org/officeDocument/2006/relationships/image" Target="../media/image790.png"/><Relationship Id="rId5" Type="http://schemas.openxmlformats.org/officeDocument/2006/relationships/image" Target="../media/image73.wmf"/><Relationship Id="rId10" Type="http://schemas.openxmlformats.org/officeDocument/2006/relationships/hyperlink" Target="../&#21442;&#32771;&#36164;&#26009;/&#31532;&#20845;&#31456;%20&#21387;&#30005;-&#25918;&#22823;&#22120;datasheet-&#21452;&#36890;&#29992;&#36816;&#25918;LM358.pdf" TargetMode="External"/><Relationship Id="rId4" Type="http://schemas.openxmlformats.org/officeDocument/2006/relationships/oleObject" Target="../embeddings/oleObject54.bin"/><Relationship Id="rId9" Type="http://schemas.openxmlformats.org/officeDocument/2006/relationships/hyperlink" Target="../&#21442;&#32771;&#36164;&#26009;/&#31532;&#20845;&#31456;%20&#21387;&#30005;-&#25918;&#22823;&#22120;-tlc2272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0.png"/><Relationship Id="rId4" Type="http://schemas.openxmlformats.org/officeDocument/2006/relationships/image" Target="../media/image9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93.emf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3.png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2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307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15313" y="6356350"/>
            <a:ext cx="47148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6D290A-6E98-4B11-B2EE-23905292DE00}" type="slidenum">
              <a:rPr lang="en-US" altLang="zh-CN" sz="1400" smtClean="0"/>
              <a:t>1</a:t>
            </a:fld>
            <a:endParaRPr lang="en-US" altLang="zh-CN" sz="1400"/>
          </a:p>
        </p:txBody>
      </p:sp>
      <p:pic>
        <p:nvPicPr>
          <p:cNvPr id="30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8913"/>
            <a:ext cx="990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Box 36"/>
          <p:cNvSpPr txBox="1">
            <a:spLocks noChangeArrowheads="1"/>
          </p:cNvSpPr>
          <p:nvPr/>
        </p:nvSpPr>
        <p:spPr bwMode="auto">
          <a:xfrm>
            <a:off x="642938" y="2357438"/>
            <a:ext cx="73755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540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第六章   压电式传感器</a:t>
            </a:r>
          </a:p>
        </p:txBody>
      </p:sp>
      <p:pic>
        <p:nvPicPr>
          <p:cNvPr id="307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4786313"/>
            <a:ext cx="16510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/>
          <p:cNvSpPr/>
          <p:nvPr/>
        </p:nvSpPr>
        <p:spPr>
          <a:xfrm>
            <a:off x="117475" y="1420813"/>
            <a:ext cx="4206875" cy="46037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0800000" flipV="1">
            <a:off x="4900613" y="4487863"/>
            <a:ext cx="4089400" cy="46037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38450" y="6332537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1331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F70C4C-A0E6-4998-ADC0-F06A91C3C1AB}" type="slidenum">
              <a:rPr lang="en-US" altLang="zh-CN" sz="1400" smtClean="0"/>
              <a:t>10</a:t>
            </a:fld>
            <a:endParaRPr lang="en-US" altLang="zh-CN" sz="1400"/>
          </a:p>
        </p:txBody>
      </p:sp>
      <p:sp>
        <p:nvSpPr>
          <p:cNvPr id="13317" name="Text Box 24"/>
          <p:cNvSpPr txBox="1">
            <a:spLocks noChangeArrowheads="1"/>
          </p:cNvSpPr>
          <p:nvPr/>
        </p:nvSpPr>
        <p:spPr bwMode="auto">
          <a:xfrm>
            <a:off x="395288" y="260350"/>
            <a:ext cx="564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800" b="1">
                <a:latin typeface="楷体_GB2312" pitchFamily="49" charset="-122"/>
                <a:ea typeface="楷体_GB2312" pitchFamily="49" charset="-122"/>
              </a:rPr>
              <a:t>1.2.1 </a:t>
            </a:r>
            <a:r>
              <a:rPr kumimoji="0" lang="zh-CN" altLang="en-US" sz="2800" b="1">
                <a:latin typeface="楷体_GB2312" pitchFamily="49" charset="-122"/>
                <a:ea typeface="楷体_GB2312" pitchFamily="49" charset="-122"/>
              </a:rPr>
              <a:t>单（石英）晶体材料</a:t>
            </a:r>
          </a:p>
        </p:txBody>
      </p:sp>
      <p:pic>
        <p:nvPicPr>
          <p:cNvPr id="23" name="Picture 4" descr="未标题-1 拷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44" y="1561307"/>
            <a:ext cx="2428875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 descr="未标题-1 拷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4216400"/>
            <a:ext cx="2428875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550640" y="5708451"/>
            <a:ext cx="5286375" cy="469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1" lang="zh-CN" altLang="en-US" sz="2400" b="1" kern="0" dirty="0">
                <a:solidFill>
                  <a:srgbClr val="FF0000"/>
                </a:solidFill>
                <a:latin typeface="+mn-lt"/>
                <a:ea typeface="+mn-ea"/>
              </a:rPr>
              <a:t>机械轴</a:t>
            </a:r>
            <a:r>
              <a:rPr kumimoji="1" lang="zh-CN" altLang="en-US" sz="2400" b="1" kern="0" dirty="0">
                <a:latin typeface="+mn-lt"/>
                <a:ea typeface="+mn-ea"/>
              </a:rPr>
              <a:t>（</a:t>
            </a:r>
            <a:r>
              <a:rPr kumimoji="1" lang="en-US" altLang="zh-CN" sz="2400" b="1" kern="0" dirty="0">
                <a:latin typeface="+mn-lt"/>
                <a:ea typeface="+mn-ea"/>
              </a:rPr>
              <a:t>Y</a:t>
            </a:r>
            <a:r>
              <a:rPr kumimoji="1" lang="zh-CN" altLang="en-US" sz="2400" b="1" kern="0" dirty="0">
                <a:latin typeface="+mn-lt"/>
                <a:ea typeface="+mn-ea"/>
              </a:rPr>
              <a:t>轴）：横向压电效应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50640" y="4005064"/>
            <a:ext cx="5357813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1" lang="zh-CN" altLang="en-US" sz="2400" b="1" kern="0" dirty="0">
                <a:solidFill>
                  <a:srgbClr val="FF0000"/>
                </a:solidFill>
                <a:latin typeface="+mn-lt"/>
                <a:ea typeface="+mn-ea"/>
              </a:rPr>
              <a:t>光学轴</a:t>
            </a:r>
            <a:r>
              <a:rPr kumimoji="1" lang="zh-CN" altLang="en-US" sz="2400" b="1" kern="0" dirty="0">
                <a:latin typeface="+mn-lt"/>
                <a:ea typeface="+mn-ea"/>
              </a:rPr>
              <a:t>（基准轴，</a:t>
            </a:r>
            <a:r>
              <a:rPr kumimoji="1" lang="en-US" altLang="zh-CN" sz="2400" b="1" kern="0" dirty="0">
                <a:latin typeface="+mn-lt"/>
                <a:ea typeface="+mn-ea"/>
              </a:rPr>
              <a:t>Z</a:t>
            </a:r>
            <a:r>
              <a:rPr kumimoji="1" lang="zh-CN" altLang="en-US" sz="2400" b="1" kern="0" dirty="0">
                <a:latin typeface="+mn-lt"/>
                <a:ea typeface="+mn-ea"/>
              </a:rPr>
              <a:t>轴）：</a:t>
            </a:r>
            <a:r>
              <a:rPr kumimoji="1" lang="en-US" altLang="zh-CN" sz="2400" b="1" kern="0" dirty="0">
                <a:latin typeface="+mn-lt"/>
                <a:ea typeface="+mn-ea"/>
              </a:rPr>
              <a:t>Z</a:t>
            </a:r>
            <a:r>
              <a:rPr kumimoji="1" lang="zh-CN" altLang="en-US" sz="2400" b="1" kern="0" dirty="0">
                <a:latin typeface="+mn-lt"/>
                <a:ea typeface="+mn-ea"/>
              </a:rPr>
              <a:t>轴方向 </a:t>
            </a:r>
            <a:endParaRPr kumimoji="1" lang="en-US" altLang="zh-CN" sz="2400" b="1" kern="0" dirty="0">
              <a:latin typeface="+mn-lt"/>
              <a:ea typeface="+mn-ea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kumimoji="1" lang="en-US" altLang="zh-CN" sz="2400" b="1" kern="0" dirty="0">
                <a:latin typeface="+mn-lt"/>
                <a:ea typeface="+mn-ea"/>
              </a:rPr>
              <a:t>              </a:t>
            </a:r>
            <a:r>
              <a:rPr kumimoji="1" lang="zh-CN" altLang="en-US" sz="2400" b="1" kern="0" dirty="0">
                <a:latin typeface="+mn-lt"/>
                <a:ea typeface="+mn-ea"/>
              </a:rPr>
              <a:t>的力不产生压电效应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50640" y="4862314"/>
            <a:ext cx="5767388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1" lang="zh-CN" altLang="en-US" sz="2400" b="1" kern="0" dirty="0">
                <a:solidFill>
                  <a:srgbClr val="FF0000"/>
                </a:solidFill>
                <a:latin typeface="+mn-lt"/>
                <a:ea typeface="+mn-ea"/>
              </a:rPr>
              <a:t>电轴</a:t>
            </a:r>
            <a:r>
              <a:rPr kumimoji="1" lang="zh-CN" altLang="en-US" sz="2400" b="1" kern="0" dirty="0">
                <a:latin typeface="+mn-lt"/>
                <a:ea typeface="+mn-ea"/>
              </a:rPr>
              <a:t>（</a:t>
            </a:r>
            <a:r>
              <a:rPr kumimoji="1" lang="en-US" altLang="zh-CN" sz="2400" b="1" kern="0" dirty="0">
                <a:latin typeface="+mn-lt"/>
                <a:ea typeface="+mn-ea"/>
              </a:rPr>
              <a:t>X</a:t>
            </a:r>
            <a:r>
              <a:rPr kumimoji="1" lang="zh-CN" altLang="en-US" sz="2400" b="1" kern="0" dirty="0">
                <a:latin typeface="+mn-lt"/>
                <a:ea typeface="+mn-ea"/>
              </a:rPr>
              <a:t>轴）：会产生“纵向压电效应</a:t>
            </a:r>
            <a:endParaRPr kumimoji="1" lang="en-US" altLang="zh-CN" sz="2400" b="1" kern="0" dirty="0">
              <a:latin typeface="+mn-lt"/>
              <a:ea typeface="+mn-ea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kumimoji="1" lang="zh-CN" altLang="en-US" sz="2400" b="1" kern="0" dirty="0">
                <a:latin typeface="+mn-lt"/>
                <a:ea typeface="+mn-ea"/>
              </a:rPr>
              <a:t>              </a:t>
            </a:r>
            <a:r>
              <a:rPr kumimoji="1" lang="zh-CN" altLang="en-US" sz="2400" b="1" kern="0" dirty="0">
                <a:solidFill>
                  <a:srgbClr val="00B050"/>
                </a:solidFill>
                <a:latin typeface="+mn-lt"/>
                <a:ea typeface="+mn-ea"/>
              </a:rPr>
              <a:t>产生电荷的面垂直于</a:t>
            </a:r>
            <a:r>
              <a:rPr kumimoji="1" lang="en-US" altLang="zh-CN" sz="2400" b="1" kern="0" dirty="0">
                <a:solidFill>
                  <a:srgbClr val="00B050"/>
                </a:solidFill>
                <a:latin typeface="+mn-lt"/>
                <a:ea typeface="+mn-ea"/>
              </a:rPr>
              <a:t>X</a:t>
            </a:r>
            <a:r>
              <a:rPr kumimoji="1" lang="zh-CN" altLang="en-US" sz="2400" b="1" kern="0" dirty="0">
                <a:solidFill>
                  <a:srgbClr val="00B050"/>
                </a:solidFill>
                <a:latin typeface="+mn-lt"/>
                <a:ea typeface="+mn-ea"/>
              </a:rPr>
              <a:t>轴</a:t>
            </a:r>
          </a:p>
        </p:txBody>
      </p:sp>
      <p:sp>
        <p:nvSpPr>
          <p:cNvPr id="13323" name="矩形 1"/>
          <p:cNvSpPr>
            <a:spLocks noChangeArrowheads="1"/>
          </p:cNvSpPr>
          <p:nvPr/>
        </p:nvSpPr>
        <p:spPr bwMode="auto">
          <a:xfrm>
            <a:off x="527050" y="1141413"/>
            <a:ext cx="5429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石英晶体</a:t>
            </a:r>
            <a:r>
              <a:rPr kumimoji="0" lang="en-US" altLang="zh-CN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正六面体</a:t>
            </a:r>
            <a:r>
              <a:rPr kumimoji="0" lang="en-US" altLang="zh-CN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各向异性</a:t>
            </a:r>
            <a:endParaRPr kumimoji="0" lang="zh-CN" altLang="en-US" sz="2400" dirty="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3324" name="Picture 14" descr="https://tse3-mm.cn.bing.net/th?id=OIP.bXgf5oitiaZ82hYw8yNfGgHaHa&amp;pid=1.7&amp;w=200&amp;h=209&amp;c=8&amp;dpr=1.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1385888"/>
            <a:ext cx="2306638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48631"/>
            <a:ext cx="1857375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B49539F-BED9-4C68-9625-308A6393A601}"/>
                  </a:ext>
                </a:extLst>
              </p:cNvPr>
              <p:cNvSpPr txBox="1"/>
              <p:nvPr/>
            </p:nvSpPr>
            <p:spPr>
              <a:xfrm>
                <a:off x="1714965" y="1755974"/>
                <a:ext cx="2216183" cy="370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主要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成分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B49539F-BED9-4C68-9625-308A6393A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65" y="1755974"/>
                <a:ext cx="2216183" cy="370871"/>
              </a:xfrm>
              <a:prstGeom prst="rect">
                <a:avLst/>
              </a:prstGeom>
              <a:blipFill>
                <a:blip r:embed="rId7"/>
                <a:stretch>
                  <a:fillRect l="-4396" t="-9836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utoUpdateAnimBg="0"/>
      <p:bldP spid="26" grpId="0" build="p" autoUpdateAnimBg="0"/>
      <p:bldP spid="2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010" name="Picture 2" descr="未标题-1 拷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63" y="3109937"/>
            <a:ext cx="615315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539750" y="260350"/>
            <a:ext cx="7543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2"/>
                </a:solidFill>
              </a:rPr>
              <a:t>石英晶体压电效应机理</a:t>
            </a:r>
          </a:p>
        </p:txBody>
      </p:sp>
      <p:sp>
        <p:nvSpPr>
          <p:cNvPr id="6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1536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1AC6F9-2155-4115-B51A-700145D9D609}" type="slidenum">
              <a:rPr lang="en-US" altLang="zh-CN" sz="1400" smtClean="0"/>
              <a:t>11</a:t>
            </a:fld>
            <a:endParaRPr lang="en-US" altLang="zh-CN" sz="1400"/>
          </a:p>
        </p:txBody>
      </p:sp>
      <p:sp>
        <p:nvSpPr>
          <p:cNvPr id="8" name="矩形 7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" name="Picture 30" descr="未标题-1 拷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25688"/>
            <a:ext cx="2452133" cy="306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矩形 1"/>
          <p:cNvSpPr>
            <a:spLocks noChangeArrowheads="1"/>
          </p:cNvSpPr>
          <p:nvPr/>
        </p:nvSpPr>
        <p:spPr bwMode="auto">
          <a:xfrm>
            <a:off x="527050" y="1700808"/>
            <a:ext cx="7926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硅离子和氧离子的六角形分布</a:t>
            </a:r>
            <a:r>
              <a:rPr kumimoji="0" lang="en-US" altLang="zh-CN" sz="2400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石英晶体压电效应基础</a:t>
            </a:r>
          </a:p>
        </p:txBody>
      </p:sp>
      <p:sp>
        <p:nvSpPr>
          <p:cNvPr id="15369" name="矩形 9"/>
          <p:cNvSpPr>
            <a:spLocks noChangeArrowheads="1"/>
          </p:cNvSpPr>
          <p:nvPr/>
        </p:nvSpPr>
        <p:spPr bwMode="auto">
          <a:xfrm>
            <a:off x="527050" y="1141413"/>
            <a:ext cx="836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石英晶体</a:t>
            </a:r>
            <a:r>
              <a:rPr kumimoji="0" lang="en-US" altLang="zh-CN" sz="24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各向异性：奇妙的硅离子</a:t>
            </a:r>
            <a:r>
              <a:rPr kumimoji="0" lang="en-US" altLang="zh-CN" sz="2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Si</a:t>
            </a:r>
            <a:r>
              <a:rPr kumimoji="0" lang="en-US" altLang="zh-CN" sz="2000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4+</a:t>
            </a:r>
            <a:r>
              <a:rPr kumimoji="0"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和氧离子</a:t>
            </a:r>
            <a:r>
              <a:rPr kumimoji="0" lang="en-US" altLang="zh-CN" sz="2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</a:t>
            </a:r>
            <a:r>
              <a:rPr kumimoji="0" lang="en-US" altLang="zh-CN" sz="2000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2-</a:t>
            </a:r>
            <a:endParaRPr kumimoji="0" lang="zh-CN" altLang="en-US" sz="240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A302B61A-5AF1-4CB9-AC13-F50AA06D9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551" y="2413397"/>
            <a:ext cx="634019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常态下，由于其对称结构，对外表现为不带电</a:t>
            </a:r>
            <a:endParaRPr kumimoji="0" lang="zh-CN" altLang="en-US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406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60070"/>
              </p:ext>
            </p:extLst>
          </p:nvPr>
        </p:nvGraphicFramePr>
        <p:xfrm>
          <a:off x="963613" y="5395913"/>
          <a:ext cx="337343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5" name="公式" r:id="rId3" imgW="1002665" imgH="228600" progId="Equation.3">
                  <p:embed/>
                </p:oleObj>
              </mc:Choice>
              <mc:Fallback>
                <p:oleObj name="公式" r:id="rId3" imgW="1002665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5395913"/>
                        <a:ext cx="3373437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1638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8EB069-CD2F-4933-9F75-F0F374CAEECD}" type="slidenum">
              <a:rPr lang="en-US" altLang="zh-CN" sz="1400" smtClean="0"/>
              <a:t>12</a:t>
            </a:fld>
            <a:endParaRPr lang="en-US" altLang="zh-CN" sz="1400"/>
          </a:p>
        </p:txBody>
      </p:sp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539750" y="260350"/>
            <a:ext cx="7543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2"/>
                </a:solidFill>
              </a:rPr>
              <a:t>石英晶体压电效应机理</a:t>
            </a:r>
          </a:p>
        </p:txBody>
      </p:sp>
      <p:sp>
        <p:nvSpPr>
          <p:cNvPr id="35" name="矩形 34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6391" name="组合 9"/>
          <p:cNvGrpSpPr/>
          <p:nvPr/>
        </p:nvGrpSpPr>
        <p:grpSpPr bwMode="auto">
          <a:xfrm>
            <a:off x="4859338" y="1543050"/>
            <a:ext cx="4238625" cy="3771900"/>
            <a:chOff x="4860032" y="1543050"/>
            <a:chExt cx="4238625" cy="3771900"/>
          </a:xfrm>
        </p:grpSpPr>
        <p:pic>
          <p:nvPicPr>
            <p:cNvPr id="16396" name="图片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543050"/>
              <a:ext cx="4238625" cy="377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397" name="组合 7"/>
            <p:cNvGrpSpPr/>
            <p:nvPr/>
          </p:nvGrpSpPr>
          <p:grpSpPr bwMode="auto">
            <a:xfrm>
              <a:off x="6660232" y="3013028"/>
              <a:ext cx="1371600" cy="1447799"/>
              <a:chOff x="6817809" y="3036778"/>
              <a:chExt cx="1371600" cy="1447799"/>
            </a:xfrm>
          </p:grpSpPr>
          <p:sp>
            <p:nvSpPr>
              <p:cNvPr id="16398" name="Line 22"/>
              <p:cNvSpPr>
                <a:spLocks noChangeShapeType="1"/>
              </p:cNvSpPr>
              <p:nvPr/>
            </p:nvSpPr>
            <p:spPr bwMode="auto">
              <a:xfrm flipV="1">
                <a:off x="7410771" y="3493978"/>
                <a:ext cx="550037" cy="304161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399" name="Line 23"/>
              <p:cNvSpPr>
                <a:spLocks noChangeShapeType="1"/>
              </p:cNvSpPr>
              <p:nvPr/>
            </p:nvSpPr>
            <p:spPr bwMode="auto">
              <a:xfrm flipH="1">
                <a:off x="7389308" y="3836238"/>
                <a:ext cx="0" cy="648339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0" name="Line 24"/>
              <p:cNvSpPr>
                <a:spLocks noChangeShapeType="1"/>
              </p:cNvSpPr>
              <p:nvPr/>
            </p:nvSpPr>
            <p:spPr bwMode="auto">
              <a:xfrm flipH="1" flipV="1">
                <a:off x="6817809" y="3493978"/>
                <a:ext cx="571499" cy="342260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01" name="Text Box 25"/>
              <p:cNvSpPr txBox="1">
                <a:spLocks noChangeArrowheads="1"/>
              </p:cNvSpPr>
              <p:nvPr/>
            </p:nvSpPr>
            <p:spPr bwMode="auto">
              <a:xfrm>
                <a:off x="7503609" y="3036778"/>
                <a:ext cx="6858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/>
                  <a:t>P</a:t>
                </a:r>
                <a:r>
                  <a:rPr lang="en-US" altLang="zh-CN" sz="2400" baseline="-25000"/>
                  <a:t>1</a:t>
                </a:r>
                <a:endParaRPr lang="en-US" altLang="zh-CN" sz="2400"/>
              </a:p>
            </p:txBody>
          </p:sp>
          <p:sp>
            <p:nvSpPr>
              <p:cNvPr id="16402" name="Text Box 26"/>
              <p:cNvSpPr txBox="1">
                <a:spLocks noChangeArrowheads="1"/>
              </p:cNvSpPr>
              <p:nvPr/>
            </p:nvSpPr>
            <p:spPr bwMode="auto">
              <a:xfrm>
                <a:off x="6817809" y="3112978"/>
                <a:ext cx="6858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/>
                  <a:t>P</a:t>
                </a:r>
                <a:r>
                  <a:rPr lang="en-US" altLang="zh-CN" sz="2400" baseline="-25000"/>
                  <a:t>2</a:t>
                </a:r>
                <a:endParaRPr lang="en-US" altLang="zh-CN" sz="2400"/>
              </a:p>
            </p:txBody>
          </p:sp>
          <p:sp>
            <p:nvSpPr>
              <p:cNvPr id="16403" name="Text Box 27"/>
              <p:cNvSpPr txBox="1">
                <a:spLocks noChangeArrowheads="1"/>
              </p:cNvSpPr>
              <p:nvPr/>
            </p:nvSpPr>
            <p:spPr bwMode="auto">
              <a:xfrm>
                <a:off x="7389308" y="3991868"/>
                <a:ext cx="6858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/>
                  <a:t>P</a:t>
                </a:r>
                <a:r>
                  <a:rPr lang="en-US" altLang="zh-CN" sz="2400" baseline="-25000"/>
                  <a:t>3</a:t>
                </a:r>
                <a:endParaRPr lang="en-US" altLang="zh-CN" sz="2400"/>
              </a:p>
            </p:txBody>
          </p:sp>
        </p:grpSp>
      </p:grpSp>
      <p:sp>
        <p:nvSpPr>
          <p:cNvPr id="16392" name="矩形 4"/>
          <p:cNvSpPr>
            <a:spLocks noChangeArrowheads="1"/>
          </p:cNvSpPr>
          <p:nvPr/>
        </p:nvSpPr>
        <p:spPr bwMode="auto">
          <a:xfrm>
            <a:off x="634206" y="2043001"/>
            <a:ext cx="3911600" cy="229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5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偶极矩</a:t>
            </a:r>
            <a:r>
              <a:rPr kumimoji="0" lang="zh-CN" altLang="en-US" sz="2400" b="1" dirty="0">
                <a:latin typeface="楷体_GB2312" pitchFamily="49" charset="-122"/>
                <a:ea typeface="楷体_GB2312" pitchFamily="49" charset="-122"/>
              </a:rPr>
              <a:t>：一对正负电荷形成一个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偶极距</a:t>
            </a:r>
            <a:r>
              <a:rPr kumimoji="0" lang="zh-CN" altLang="en-US" sz="2400" b="1" dirty="0">
                <a:latin typeface="楷体_GB2312" pitchFamily="49" charset="-122"/>
                <a:ea typeface="楷体_GB2312" pitchFamily="49" charset="-122"/>
              </a:rPr>
              <a:t>。矢量，正、负电荷中心间的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距离</a:t>
            </a:r>
            <a:r>
              <a:rPr kumimoji="0" lang="zh-CN" altLang="en-US" sz="2400" b="1" dirty="0">
                <a:latin typeface="楷体_GB2312" pitchFamily="49" charset="-122"/>
                <a:ea typeface="楷体_GB2312" pitchFamily="49" charset="-122"/>
              </a:rPr>
              <a:t>和电荷中心所带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电量</a:t>
            </a:r>
            <a:r>
              <a:rPr kumimoji="0" lang="zh-CN" altLang="en-US" sz="2400" b="1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0" lang="zh-CN" altLang="en-US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乘积</a:t>
            </a:r>
            <a:endParaRPr kumimoji="0" lang="en-US" altLang="zh-CN" sz="2400" b="1" dirty="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ts val="3500"/>
              </a:lnSpc>
              <a:spcBef>
                <a:spcPct val="0"/>
              </a:spcBef>
              <a:buFontTx/>
              <a:buNone/>
            </a:pPr>
            <a:endParaRPr kumimoji="0" lang="zh-CN" altLang="en-US" sz="2400" b="1" dirty="0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93" name="矩形 36"/>
          <p:cNvSpPr>
            <a:spLocks noChangeArrowheads="1"/>
          </p:cNvSpPr>
          <p:nvPr/>
        </p:nvSpPr>
        <p:spPr bwMode="auto">
          <a:xfrm>
            <a:off x="668339" y="1316038"/>
            <a:ext cx="3963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电量分布分析：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偶极矩概念</a:t>
            </a:r>
          </a:p>
        </p:txBody>
      </p:sp>
      <p:sp>
        <p:nvSpPr>
          <p:cNvPr id="16394" name="矩形 5"/>
          <p:cNvSpPr>
            <a:spLocks noChangeArrowheads="1"/>
          </p:cNvSpPr>
          <p:nvPr/>
        </p:nvSpPr>
        <p:spPr bwMode="auto">
          <a:xfrm>
            <a:off x="608013" y="4940731"/>
            <a:ext cx="3963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0"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未受外力作用时</a:t>
            </a:r>
            <a:r>
              <a:rPr kumimoji="0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2E7408-06C3-4C99-BD6E-935217399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95" y="4101001"/>
            <a:ext cx="2780017" cy="554784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-108520" y="169863"/>
            <a:ext cx="8153400" cy="838200"/>
          </a:xfrm>
        </p:spPr>
        <p:txBody>
          <a:bodyPr/>
          <a:lstStyle/>
          <a:p>
            <a:pPr eaLnBrk="1" hangingPunct="1"/>
            <a:r>
              <a:rPr lang="zh-CN" altLang="en-US" sz="3200" dirty="0"/>
              <a:t>受到</a:t>
            </a:r>
            <a:r>
              <a:rPr lang="en-US" altLang="zh-CN" sz="3200" dirty="0"/>
              <a:t>X</a:t>
            </a:r>
            <a:r>
              <a:rPr lang="zh-CN" altLang="en-US" sz="3200" dirty="0"/>
              <a:t>方向的力</a:t>
            </a:r>
            <a:r>
              <a:rPr lang="en-US" altLang="zh-CN" sz="3200" dirty="0"/>
              <a:t>—</a:t>
            </a:r>
            <a:r>
              <a:rPr lang="zh-CN" altLang="en-US" sz="3200" b="1" i="1" dirty="0">
                <a:solidFill>
                  <a:srgbClr val="FF0000"/>
                </a:solidFill>
              </a:rPr>
              <a:t>纵向压电效应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685116" name="Object 60"/>
          <p:cNvGraphicFramePr>
            <a:graphicFrameLocks noChangeAspect="1"/>
          </p:cNvGraphicFramePr>
          <p:nvPr/>
        </p:nvGraphicFramePr>
        <p:xfrm>
          <a:off x="723900" y="4343400"/>
          <a:ext cx="33528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6" name="公式" r:id="rId3" imgW="1168400" imgH="228600" progId="Equation.3">
                  <p:embed/>
                </p:oleObj>
              </mc:Choice>
              <mc:Fallback>
                <p:oleObj name="公式" r:id="rId3" imgW="1168400" imgH="2286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4343400"/>
                        <a:ext cx="335280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矩形 6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32138" y="645318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1741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4189DE-195B-4568-AAE5-715185E6AD37}" type="slidenum">
              <a:rPr lang="en-US" altLang="zh-CN" sz="1400" smtClean="0"/>
              <a:t>13</a:t>
            </a:fld>
            <a:endParaRPr lang="en-US" altLang="zh-CN" sz="1400"/>
          </a:p>
        </p:txBody>
      </p:sp>
      <p:sp>
        <p:nvSpPr>
          <p:cNvPr id="17415" name="矩形 66"/>
          <p:cNvSpPr>
            <a:spLocks noChangeArrowheads="1"/>
          </p:cNvSpPr>
          <p:nvPr/>
        </p:nvSpPr>
        <p:spPr bwMode="auto">
          <a:xfrm>
            <a:off x="296863" y="1300163"/>
            <a:ext cx="4795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0" lang="en-US" altLang="zh-CN" sz="24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X</a:t>
            </a:r>
            <a:r>
              <a:rPr kumimoji="0" lang="zh-CN" altLang="en-US" sz="24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方向受压时</a:t>
            </a:r>
            <a:r>
              <a:rPr kumimoji="0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产生压电效应</a:t>
            </a:r>
          </a:p>
        </p:txBody>
      </p:sp>
      <p:sp>
        <p:nvSpPr>
          <p:cNvPr id="68" name="矩形 67"/>
          <p:cNvSpPr/>
          <p:nvPr/>
        </p:nvSpPr>
        <p:spPr>
          <a:xfrm>
            <a:off x="330200" y="2978150"/>
            <a:ext cx="2978150" cy="1354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solidFill>
                  <a:srgbClr val="0000FF"/>
                </a:solidFill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</a:rPr>
              <a:t>方向：出现电荷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sz="2400" b="1" dirty="0">
                <a:solidFill>
                  <a:srgbClr val="0000FF"/>
                </a:solidFill>
              </a:rPr>
              <a:t>       </a:t>
            </a:r>
            <a:r>
              <a:rPr lang="zh-CN" altLang="en-US" sz="2400" b="1" dirty="0">
                <a:solidFill>
                  <a:srgbClr val="00B0F0"/>
                </a:solidFill>
              </a:rPr>
              <a:t>正向出现正电荷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sz="2400" b="1" dirty="0">
                <a:solidFill>
                  <a:srgbClr val="00B0F0"/>
                </a:solidFill>
              </a:rPr>
              <a:t>       </a:t>
            </a:r>
            <a:r>
              <a:rPr lang="zh-CN" altLang="en-US" sz="2400" b="1" dirty="0">
                <a:solidFill>
                  <a:srgbClr val="00B0F0"/>
                </a:solidFill>
              </a:rPr>
              <a:t>负向出现负电荷</a:t>
            </a:r>
          </a:p>
        </p:txBody>
      </p:sp>
      <p:sp>
        <p:nvSpPr>
          <p:cNvPr id="17417" name="矩形 2"/>
          <p:cNvSpPr>
            <a:spLocks noChangeArrowheads="1"/>
          </p:cNvSpPr>
          <p:nvPr/>
        </p:nvSpPr>
        <p:spPr bwMode="auto">
          <a:xfrm>
            <a:off x="652463" y="1919288"/>
            <a:ext cx="316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4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方向将产生压缩变形</a:t>
            </a:r>
            <a:endParaRPr kumimoji="0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8" name="矩形 69"/>
          <p:cNvSpPr>
            <a:spLocks noChangeArrowheads="1"/>
          </p:cNvSpPr>
          <p:nvPr/>
        </p:nvSpPr>
        <p:spPr bwMode="auto">
          <a:xfrm>
            <a:off x="615950" y="2393950"/>
            <a:ext cx="3878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偶极矩方向和角度发生变化</a:t>
            </a:r>
          </a:p>
        </p:txBody>
      </p:sp>
      <p:sp>
        <p:nvSpPr>
          <p:cNvPr id="17419" name="矩形 72"/>
          <p:cNvSpPr>
            <a:spLocks noChangeArrowheads="1"/>
          </p:cNvSpPr>
          <p:nvPr/>
        </p:nvSpPr>
        <p:spPr bwMode="auto">
          <a:xfrm>
            <a:off x="350838" y="5127625"/>
            <a:ext cx="2578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0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Y</a:t>
            </a:r>
            <a:r>
              <a:rPr kumimoji="0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方向：无电荷</a:t>
            </a:r>
          </a:p>
        </p:txBody>
      </p:sp>
      <p:graphicFrame>
        <p:nvGraphicFramePr>
          <p:cNvPr id="74" name="Object 61"/>
          <p:cNvGraphicFramePr>
            <a:graphicFrameLocks noChangeAspect="1"/>
          </p:cNvGraphicFramePr>
          <p:nvPr/>
        </p:nvGraphicFramePr>
        <p:xfrm>
          <a:off x="741363" y="5614988"/>
          <a:ext cx="33528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7" name="公式" r:id="rId5" imgW="1180465" imgH="241300" progId="Equation.3">
                  <p:embed/>
                </p:oleObj>
              </mc:Choice>
              <mc:Fallback>
                <p:oleObj name="公式" r:id="rId5" imgW="1180465" imgH="2413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5614988"/>
                        <a:ext cx="335280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矩形 74"/>
          <p:cNvSpPr>
            <a:spLocks noChangeArrowheads="1"/>
          </p:cNvSpPr>
          <p:nvPr/>
        </p:nvSpPr>
        <p:spPr bwMode="auto">
          <a:xfrm>
            <a:off x="5168900" y="5157788"/>
            <a:ext cx="2578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0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kumimoji="0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方向：无电荷</a:t>
            </a:r>
          </a:p>
        </p:txBody>
      </p:sp>
      <p:graphicFrame>
        <p:nvGraphicFramePr>
          <p:cNvPr id="76" name="Object 62"/>
          <p:cNvGraphicFramePr>
            <a:graphicFrameLocks noChangeAspect="1"/>
          </p:cNvGraphicFramePr>
          <p:nvPr/>
        </p:nvGraphicFramePr>
        <p:xfrm>
          <a:off x="5053013" y="5613400"/>
          <a:ext cx="32766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8" name="公式" r:id="rId7" imgW="1168400" imgH="228600" progId="Equation.3">
                  <p:embed/>
                </p:oleObj>
              </mc:Choice>
              <mc:Fallback>
                <p:oleObj name="公式" r:id="rId7" imgW="1168400" imgH="2286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013" y="5613400"/>
                        <a:ext cx="32766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23" name="图片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3" y="1187450"/>
            <a:ext cx="4033837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F8F904-052F-48B2-B9BC-5165E65DC8FC}"/>
              </a:ext>
            </a:extLst>
          </p:cNvPr>
          <p:cNvSpPr/>
          <p:nvPr/>
        </p:nvSpPr>
        <p:spPr>
          <a:xfrm>
            <a:off x="5320960" y="4508501"/>
            <a:ext cx="3774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各向异性的体现：排列方式不同</a:t>
            </a:r>
            <a:endParaRPr lang="zh-CN" altLang="en-US" dirty="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17513" y="176213"/>
            <a:ext cx="8153400" cy="838200"/>
          </a:xfrm>
        </p:spPr>
        <p:txBody>
          <a:bodyPr/>
          <a:lstStyle/>
          <a:p>
            <a:pPr algn="l" eaLnBrk="1" hangingPunct="1"/>
            <a:r>
              <a:rPr lang="zh-CN" altLang="en-US" sz="2800">
                <a:solidFill>
                  <a:srgbClr val="C00000"/>
                </a:solidFill>
                <a:ea typeface="楷体_GB2312" pitchFamily="49" charset="-122"/>
              </a:rPr>
              <a:t>受到</a:t>
            </a:r>
            <a:r>
              <a:rPr lang="en-US" altLang="zh-CN" sz="2800">
                <a:solidFill>
                  <a:srgbClr val="C00000"/>
                </a:solidFill>
                <a:ea typeface="楷体_GB2312" pitchFamily="49" charset="-122"/>
              </a:rPr>
              <a:t>X</a:t>
            </a:r>
            <a:r>
              <a:rPr lang="zh-CN" altLang="en-US" sz="2800">
                <a:solidFill>
                  <a:srgbClr val="C00000"/>
                </a:solidFill>
                <a:ea typeface="楷体_GB2312" pitchFamily="49" charset="-122"/>
              </a:rPr>
              <a:t>方向的力</a:t>
            </a:r>
            <a:r>
              <a:rPr lang="en-US" altLang="zh-CN" sz="2800">
                <a:solidFill>
                  <a:srgbClr val="C00000"/>
                </a:solidFill>
                <a:ea typeface="楷体_GB2312" pitchFamily="49" charset="-122"/>
              </a:rPr>
              <a:t>—</a:t>
            </a:r>
            <a:r>
              <a:rPr lang="zh-CN" altLang="en-US" sz="2800" b="1" i="1">
                <a:solidFill>
                  <a:srgbClr val="C00000"/>
                </a:solidFill>
                <a:ea typeface="楷体_GB2312" pitchFamily="49" charset="-122"/>
              </a:rPr>
              <a:t>纵向压电效应</a:t>
            </a:r>
            <a:endParaRPr lang="zh-CN" altLang="en-US" sz="2800" b="1">
              <a:solidFill>
                <a:srgbClr val="C00000"/>
              </a:solidFill>
              <a:ea typeface="楷体_GB2312" pitchFamily="49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32138" y="645318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1843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F2C61B-E022-42BA-9F11-2AF87B29C885}" type="slidenum">
              <a:rPr lang="en-US" altLang="zh-CN" sz="1400" smtClean="0"/>
              <a:t>14</a:t>
            </a:fld>
            <a:endParaRPr lang="en-US" altLang="zh-CN" sz="1400"/>
          </a:p>
        </p:txBody>
      </p:sp>
      <p:sp>
        <p:nvSpPr>
          <p:cNvPr id="18438" name="矩形 66"/>
          <p:cNvSpPr>
            <a:spLocks noChangeArrowheads="1"/>
          </p:cNvSpPr>
          <p:nvPr/>
        </p:nvSpPr>
        <p:spPr bwMode="auto">
          <a:xfrm>
            <a:off x="296863" y="1279525"/>
            <a:ext cx="4756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0" lang="en-US" altLang="zh-CN" sz="24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X</a:t>
            </a:r>
            <a:r>
              <a:rPr kumimoji="0" lang="zh-CN" altLang="en-US" sz="24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方向受拉时</a:t>
            </a:r>
            <a:r>
              <a:rPr kumimoji="0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产生压电效应</a:t>
            </a:r>
          </a:p>
        </p:txBody>
      </p:sp>
      <p:sp>
        <p:nvSpPr>
          <p:cNvPr id="18439" name="矩形 2"/>
          <p:cNvSpPr>
            <a:spLocks noChangeArrowheads="1"/>
          </p:cNvSpPr>
          <p:nvPr/>
        </p:nvSpPr>
        <p:spPr bwMode="auto">
          <a:xfrm>
            <a:off x="652463" y="1919288"/>
            <a:ext cx="32527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4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方向将产生拉伸变形</a:t>
            </a:r>
            <a:endParaRPr kumimoji="0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40" name="矩形 69"/>
          <p:cNvSpPr>
            <a:spLocks noChangeArrowheads="1"/>
          </p:cNvSpPr>
          <p:nvPr/>
        </p:nvSpPr>
        <p:spPr bwMode="auto">
          <a:xfrm>
            <a:off x="615950" y="2393950"/>
            <a:ext cx="3878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偶极矩方向和角度发生变化</a:t>
            </a:r>
          </a:p>
        </p:txBody>
      </p:sp>
      <p:graphicFrame>
        <p:nvGraphicFramePr>
          <p:cNvPr id="71" name="Object 16"/>
          <p:cNvGraphicFramePr>
            <a:graphicFrameLocks noChangeAspect="1"/>
          </p:cNvGraphicFramePr>
          <p:nvPr/>
        </p:nvGraphicFramePr>
        <p:xfrm>
          <a:off x="681038" y="4368800"/>
          <a:ext cx="32242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4" name="公式" r:id="rId3" imgW="1168400" imgH="228600" progId="Equation.3">
                  <p:embed/>
                </p:oleObj>
              </mc:Choice>
              <mc:Fallback>
                <p:oleObj name="公式" r:id="rId3" imgW="11684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4368800"/>
                        <a:ext cx="3224212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矩形 71"/>
          <p:cNvSpPr/>
          <p:nvPr/>
        </p:nvSpPr>
        <p:spPr>
          <a:xfrm>
            <a:off x="330200" y="2978150"/>
            <a:ext cx="2978150" cy="1354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solidFill>
                  <a:srgbClr val="0000FF"/>
                </a:solidFill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</a:rPr>
              <a:t>方向：出现电荷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sz="2400" b="1" dirty="0">
                <a:solidFill>
                  <a:srgbClr val="0000FF"/>
                </a:solidFill>
              </a:rPr>
              <a:t>       </a:t>
            </a:r>
            <a:r>
              <a:rPr lang="zh-CN" altLang="en-US" sz="2400" b="1" dirty="0">
                <a:solidFill>
                  <a:srgbClr val="00B0F0"/>
                </a:solidFill>
              </a:rPr>
              <a:t>正向出现负电荷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sz="2400" b="1" dirty="0">
                <a:solidFill>
                  <a:srgbClr val="00B0F0"/>
                </a:solidFill>
              </a:rPr>
              <a:t>       </a:t>
            </a:r>
            <a:r>
              <a:rPr lang="zh-CN" altLang="en-US" sz="2400" b="1" dirty="0">
                <a:solidFill>
                  <a:srgbClr val="00B0F0"/>
                </a:solidFill>
              </a:rPr>
              <a:t>负向出现正电荷</a:t>
            </a:r>
          </a:p>
        </p:txBody>
      </p:sp>
      <p:sp>
        <p:nvSpPr>
          <p:cNvPr id="18443" name="矩形 76"/>
          <p:cNvSpPr>
            <a:spLocks noChangeArrowheads="1"/>
          </p:cNvSpPr>
          <p:nvPr/>
        </p:nvSpPr>
        <p:spPr bwMode="auto">
          <a:xfrm>
            <a:off x="350838" y="5127625"/>
            <a:ext cx="2578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0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Y</a:t>
            </a:r>
            <a:r>
              <a:rPr kumimoji="0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方向：无电荷</a:t>
            </a:r>
          </a:p>
        </p:txBody>
      </p:sp>
      <p:graphicFrame>
        <p:nvGraphicFramePr>
          <p:cNvPr id="78" name="Object 61"/>
          <p:cNvGraphicFramePr>
            <a:graphicFrameLocks noChangeAspect="1"/>
          </p:cNvGraphicFramePr>
          <p:nvPr/>
        </p:nvGraphicFramePr>
        <p:xfrm>
          <a:off x="741363" y="5614988"/>
          <a:ext cx="335280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5" name="公式" r:id="rId5" imgW="1180465" imgH="241300" progId="Equation.3">
                  <p:embed/>
                </p:oleObj>
              </mc:Choice>
              <mc:Fallback>
                <p:oleObj name="公式" r:id="rId5" imgW="1180465" imgH="2413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5614988"/>
                        <a:ext cx="335280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5" name="矩形 78"/>
          <p:cNvSpPr>
            <a:spLocks noChangeArrowheads="1"/>
          </p:cNvSpPr>
          <p:nvPr/>
        </p:nvSpPr>
        <p:spPr bwMode="auto">
          <a:xfrm>
            <a:off x="5168900" y="5157788"/>
            <a:ext cx="2578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0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kumimoji="0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方向：无电荷</a:t>
            </a:r>
          </a:p>
        </p:txBody>
      </p:sp>
      <p:graphicFrame>
        <p:nvGraphicFramePr>
          <p:cNvPr id="80" name="Object 62"/>
          <p:cNvGraphicFramePr>
            <a:graphicFrameLocks noChangeAspect="1"/>
          </p:cNvGraphicFramePr>
          <p:nvPr/>
        </p:nvGraphicFramePr>
        <p:xfrm>
          <a:off x="5053013" y="5613400"/>
          <a:ext cx="32766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6" name="公式" r:id="rId7" imgW="1168400" imgH="228600" progId="Equation.3">
                  <p:embed/>
                </p:oleObj>
              </mc:Choice>
              <mc:Fallback>
                <p:oleObj name="公式" r:id="rId7" imgW="1168400" imgH="2286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013" y="5613400"/>
                        <a:ext cx="32766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7" name="图片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38" y="798513"/>
            <a:ext cx="27527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285750"/>
            <a:ext cx="6500812" cy="704850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rgbClr val="C00000"/>
                </a:solidFill>
                <a:ea typeface="楷体_GB2312" pitchFamily="49" charset="-122"/>
              </a:rPr>
              <a:t>受到</a:t>
            </a:r>
            <a:r>
              <a:rPr lang="en-US" altLang="zh-CN" sz="2800">
                <a:solidFill>
                  <a:srgbClr val="C00000"/>
                </a:solidFill>
                <a:ea typeface="楷体_GB2312" pitchFamily="49" charset="-122"/>
              </a:rPr>
              <a:t>Y</a:t>
            </a:r>
            <a:r>
              <a:rPr lang="zh-CN" altLang="en-US" sz="2800">
                <a:solidFill>
                  <a:srgbClr val="C00000"/>
                </a:solidFill>
                <a:ea typeface="楷体_GB2312" pitchFamily="49" charset="-122"/>
              </a:rPr>
              <a:t>方向的力</a:t>
            </a:r>
            <a:r>
              <a:rPr lang="en-US" altLang="zh-CN" sz="2800">
                <a:solidFill>
                  <a:srgbClr val="C00000"/>
                </a:solidFill>
                <a:ea typeface="楷体_GB2312" pitchFamily="49" charset="-122"/>
              </a:rPr>
              <a:t>—</a:t>
            </a:r>
            <a:r>
              <a:rPr lang="zh-CN" altLang="en-US" sz="2800" b="1" i="1">
                <a:solidFill>
                  <a:srgbClr val="C00000"/>
                </a:solidFill>
                <a:ea typeface="楷体_GB2312" pitchFamily="49" charset="-122"/>
              </a:rPr>
              <a:t>横向压电效应</a:t>
            </a:r>
            <a:endParaRPr lang="zh-CN" altLang="en-US" sz="2800" b="1">
              <a:solidFill>
                <a:srgbClr val="C00000"/>
              </a:solidFill>
              <a:ea typeface="楷体_GB2312" pitchFamily="49" charset="-122"/>
            </a:endParaRPr>
          </a:p>
        </p:txBody>
      </p:sp>
      <p:graphicFrame>
        <p:nvGraphicFramePr>
          <p:cNvPr id="686096" name="Object 16"/>
          <p:cNvGraphicFramePr>
            <a:graphicFrameLocks noChangeAspect="1"/>
          </p:cNvGraphicFramePr>
          <p:nvPr/>
        </p:nvGraphicFramePr>
        <p:xfrm>
          <a:off x="1000125" y="3284538"/>
          <a:ext cx="32242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4" name="公式" r:id="rId3" imgW="1168400" imgH="228600" progId="Equation.3">
                  <p:embed/>
                </p:oleObj>
              </mc:Choice>
              <mc:Fallback>
                <p:oleObj name="公式" r:id="rId3" imgW="11684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3284538"/>
                        <a:ext cx="322421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097" name="Object 17"/>
          <p:cNvGraphicFramePr>
            <a:graphicFrameLocks noChangeAspect="1"/>
          </p:cNvGraphicFramePr>
          <p:nvPr/>
        </p:nvGraphicFramePr>
        <p:xfrm>
          <a:off x="1071563" y="3998913"/>
          <a:ext cx="32194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5" name="公式" r:id="rId5" imgW="1180465" imgH="241300" progId="Equation.3">
                  <p:embed/>
                </p:oleObj>
              </mc:Choice>
              <mc:Fallback>
                <p:oleObj name="公式" r:id="rId5" imgW="1180465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998913"/>
                        <a:ext cx="32194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098" name="Object 18"/>
          <p:cNvGraphicFramePr>
            <a:graphicFrameLocks noChangeAspect="1"/>
          </p:cNvGraphicFramePr>
          <p:nvPr/>
        </p:nvGraphicFramePr>
        <p:xfrm>
          <a:off x="1071563" y="4691063"/>
          <a:ext cx="31480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6" name="公式" r:id="rId7" imgW="1168400" imgH="228600" progId="Equation.3">
                  <p:embed/>
                </p:oleObj>
              </mc:Choice>
              <mc:Fallback>
                <p:oleObj name="公式" r:id="rId7" imgW="11684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4691063"/>
                        <a:ext cx="3148012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767676"/>
                                </a:gs>
                                <a:gs pos="5000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1946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D4668B-EA97-4DD5-9BB6-592EA93931B0}" type="slidenum">
              <a:rPr lang="en-US" altLang="zh-CN" sz="1400" smtClean="0"/>
              <a:t>15</a:t>
            </a:fld>
            <a:endParaRPr lang="en-US" altLang="zh-CN" sz="1400"/>
          </a:p>
        </p:txBody>
      </p:sp>
      <p:sp>
        <p:nvSpPr>
          <p:cNvPr id="19465" name="矩形 15"/>
          <p:cNvSpPr>
            <a:spLocks noChangeArrowheads="1"/>
          </p:cNvSpPr>
          <p:nvPr/>
        </p:nvSpPr>
        <p:spPr bwMode="auto">
          <a:xfrm>
            <a:off x="296863" y="1279525"/>
            <a:ext cx="6888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kumimoji="0" lang="en-US" altLang="zh-CN" sz="24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Y</a:t>
            </a:r>
            <a:r>
              <a:rPr kumimoji="0" lang="zh-CN" altLang="en-US" sz="24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方向受拉和受压时</a:t>
            </a:r>
            <a:r>
              <a:rPr kumimoji="0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X</a:t>
            </a:r>
            <a:r>
              <a:rPr kumimoji="0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方向上</a:t>
            </a:r>
            <a:r>
              <a:rPr kumimoji="0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产生压电效应</a:t>
            </a:r>
          </a:p>
        </p:txBody>
      </p:sp>
      <p:sp>
        <p:nvSpPr>
          <p:cNvPr id="19466" name="矩形 16"/>
          <p:cNvSpPr>
            <a:spLocks noChangeArrowheads="1"/>
          </p:cNvSpPr>
          <p:nvPr/>
        </p:nvSpPr>
        <p:spPr bwMode="auto">
          <a:xfrm>
            <a:off x="652463" y="1919288"/>
            <a:ext cx="5014912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20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本质上和</a:t>
            </a:r>
            <a:r>
              <a:rPr kumimoji="0" lang="en-US" altLang="zh-CN" sz="24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方向受力产生的变形一致</a:t>
            </a:r>
            <a:endParaRPr kumimoji="0" lang="en-US" altLang="zh-CN" sz="2400" b="1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也只会在</a:t>
            </a:r>
            <a:r>
              <a:rPr kumimoji="0" lang="en-US" altLang="zh-CN" sz="24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方向上产生电荷</a:t>
            </a:r>
            <a:endParaRPr kumimoji="0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9467" name="图片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8" y="2405063"/>
            <a:ext cx="306546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8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8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142875"/>
            <a:ext cx="7015162" cy="762000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rgbClr val="C00000"/>
                </a:solidFill>
                <a:ea typeface="楷体_GB2312" pitchFamily="49" charset="-122"/>
              </a:rPr>
              <a:t>受到平面切向力</a:t>
            </a:r>
            <a:r>
              <a:rPr lang="en-US" altLang="zh-CN" sz="2800">
                <a:solidFill>
                  <a:srgbClr val="C00000"/>
                </a:solidFill>
                <a:ea typeface="楷体_GB2312" pitchFamily="49" charset="-122"/>
              </a:rPr>
              <a:t>—</a:t>
            </a:r>
            <a:r>
              <a:rPr lang="zh-CN" altLang="en-US" sz="2800" b="1" i="1">
                <a:solidFill>
                  <a:srgbClr val="C00000"/>
                </a:solidFill>
                <a:ea typeface="楷体_GB2312" pitchFamily="49" charset="-122"/>
              </a:rPr>
              <a:t>剪切压电效应</a:t>
            </a:r>
          </a:p>
        </p:txBody>
      </p:sp>
      <p:sp>
        <p:nvSpPr>
          <p:cNvPr id="31" name="矩形 30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2048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F6F3F0-A68B-4032-869C-15DEEAFF69C4}" type="slidenum">
              <a:rPr lang="en-US" altLang="zh-CN" sz="1400" smtClean="0"/>
              <a:t>16</a:t>
            </a:fld>
            <a:endParaRPr lang="en-US" altLang="zh-CN" sz="1400"/>
          </a:p>
        </p:txBody>
      </p:sp>
      <p:grpSp>
        <p:nvGrpSpPr>
          <p:cNvPr id="2" name="Group 2"/>
          <p:cNvGrpSpPr/>
          <p:nvPr/>
        </p:nvGrpSpPr>
        <p:grpSpPr bwMode="auto">
          <a:xfrm>
            <a:off x="4125913" y="4292600"/>
            <a:ext cx="4191000" cy="990600"/>
            <a:chOff x="576" y="816"/>
            <a:chExt cx="2640" cy="624"/>
          </a:xfrm>
        </p:grpSpPr>
        <p:grpSp>
          <p:nvGrpSpPr>
            <p:cNvPr id="20490" name="Group 3"/>
            <p:cNvGrpSpPr/>
            <p:nvPr/>
          </p:nvGrpSpPr>
          <p:grpSpPr bwMode="auto">
            <a:xfrm>
              <a:off x="720" y="816"/>
              <a:ext cx="2496" cy="624"/>
              <a:chOff x="720" y="864"/>
              <a:chExt cx="2496" cy="624"/>
            </a:xfrm>
          </p:grpSpPr>
          <p:sp>
            <p:nvSpPr>
              <p:cNvPr id="20492" name="AutoShape 4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632" cy="576"/>
              </a:xfrm>
              <a:prstGeom prst="cube">
                <a:avLst>
                  <a:gd name="adj" fmla="val 63542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0493" name="AutoShape 5" descr="实心菱形"/>
              <p:cNvSpPr>
                <a:spLocks noChangeArrowheads="1"/>
              </p:cNvSpPr>
              <p:nvPr/>
            </p:nvSpPr>
            <p:spPr bwMode="auto">
              <a:xfrm>
                <a:off x="1045" y="864"/>
                <a:ext cx="1691" cy="432"/>
              </a:xfrm>
              <a:prstGeom prst="parallelogram">
                <a:avLst>
                  <a:gd name="adj" fmla="val 99254"/>
                </a:avLst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0494" name="Line 6"/>
              <p:cNvSpPr>
                <a:spLocks noChangeShapeType="1"/>
              </p:cNvSpPr>
              <p:nvPr/>
            </p:nvSpPr>
            <p:spPr bwMode="auto">
              <a:xfrm flipH="1">
                <a:off x="2640" y="115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95" name="Line 7"/>
              <p:cNvSpPr>
                <a:spLocks noChangeShapeType="1"/>
              </p:cNvSpPr>
              <p:nvPr/>
            </p:nvSpPr>
            <p:spPr bwMode="auto">
              <a:xfrm flipH="1">
                <a:off x="2496" y="1296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96" name="Line 8"/>
              <p:cNvSpPr>
                <a:spLocks noChangeShapeType="1"/>
              </p:cNvSpPr>
              <p:nvPr/>
            </p:nvSpPr>
            <p:spPr bwMode="auto">
              <a:xfrm flipH="1">
                <a:off x="2352" y="1440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97" name="Line 9"/>
              <p:cNvSpPr>
                <a:spLocks noChangeShapeType="1"/>
              </p:cNvSpPr>
              <p:nvPr/>
            </p:nvSpPr>
            <p:spPr bwMode="auto">
              <a:xfrm>
                <a:off x="864" y="91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498" name="Line 10"/>
              <p:cNvSpPr>
                <a:spLocks noChangeShapeType="1"/>
              </p:cNvSpPr>
              <p:nvPr/>
            </p:nvSpPr>
            <p:spPr bwMode="auto">
              <a:xfrm>
                <a:off x="720" y="1056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491" name="Line 11"/>
            <p:cNvSpPr>
              <a:spLocks noChangeShapeType="1"/>
            </p:cNvSpPr>
            <p:nvPr/>
          </p:nvSpPr>
          <p:spPr bwMode="auto">
            <a:xfrm>
              <a:off x="576" y="120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487" name="矩形 54"/>
          <p:cNvSpPr>
            <a:spLocks noChangeArrowheads="1"/>
          </p:cNvSpPr>
          <p:nvPr/>
        </p:nvSpPr>
        <p:spPr bwMode="auto">
          <a:xfrm>
            <a:off x="5164723" y="5475288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厚度切变型</a:t>
            </a:r>
          </a:p>
        </p:txBody>
      </p:sp>
      <p:pic>
        <p:nvPicPr>
          <p:cNvPr id="20488" name="图片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1490663"/>
            <a:ext cx="3952875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矩形 50"/>
          <p:cNvSpPr/>
          <p:nvPr/>
        </p:nvSpPr>
        <p:spPr>
          <a:xfrm>
            <a:off x="296863" y="1279525"/>
            <a:ext cx="42242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C00000"/>
                </a:solidFill>
              </a:rPr>
              <a:t>思考一下：当受到剪切力时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altLang="zh-CN" sz="2400" b="1" dirty="0">
                <a:solidFill>
                  <a:srgbClr val="0000FF"/>
                </a:solidFill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</a:rPr>
              <a:t>会发生什么情况呢？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9" name="矩形 54">
            <a:extLst>
              <a:ext uri="{FF2B5EF4-FFF2-40B4-BE49-F238E27FC236}">
                <a16:creationId xmlns:a16="http://schemas.microsoft.com/office/drawing/2014/main" id="{71914EF6-0DEB-4206-B630-DF9A3E596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760" y="4633781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典型场景：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7587" name="Object 3">
            <a:extLst>
              <a:ext uri="{FF2B5EF4-FFF2-40B4-BE49-F238E27FC236}">
                <a16:creationId xmlns:a16="http://schemas.microsoft.com/office/drawing/2014/main" id="{C343C5A4-0662-46B1-90D1-AECC82967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301135"/>
              </p:ext>
            </p:extLst>
          </p:nvPr>
        </p:nvGraphicFramePr>
        <p:xfrm>
          <a:off x="1908175" y="3621088"/>
          <a:ext cx="39592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8" name="Equation" r:id="rId3" imgW="2489200" imgH="482600" progId="Equation.3">
                  <p:embed/>
                </p:oleObj>
              </mc:Choice>
              <mc:Fallback>
                <p:oleObj name="Equation" r:id="rId3" imgW="2489200" imgH="482600" progId="Equation.3">
                  <p:embed/>
                  <p:pic>
                    <p:nvPicPr>
                      <p:cNvPr id="707587" name="Object 3">
                        <a:extLst>
                          <a:ext uri="{FF2B5EF4-FFF2-40B4-BE49-F238E27FC236}">
                            <a16:creationId xmlns:a16="http://schemas.microsoft.com/office/drawing/2014/main" id="{C343C5A4-0662-46B1-90D1-AECC829673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621088"/>
                        <a:ext cx="3959225" cy="815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81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矩形 3">
            <a:extLst>
              <a:ext uri="{FF2B5EF4-FFF2-40B4-BE49-F238E27FC236}">
                <a16:creationId xmlns:a16="http://schemas.microsoft.com/office/drawing/2014/main" id="{333925EE-3B3F-4944-8847-9FCF0F990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214313"/>
            <a:ext cx="500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石英晶体压电常数矩阵：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453C0F-16C2-46A0-84E9-7469E70E9D81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57" name="灯片编号占位符 5">
            <a:extLst>
              <a:ext uri="{FF2B5EF4-FFF2-40B4-BE49-F238E27FC236}">
                <a16:creationId xmlns:a16="http://schemas.microsoft.com/office/drawing/2014/main" id="{9670F3C8-37BB-4F94-9495-5CC07B41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499EC8-6B47-4A92-AB3F-75C28AD21D2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/>
          </a:p>
        </p:txBody>
      </p:sp>
      <p:sp>
        <p:nvSpPr>
          <p:cNvPr id="23558" name="Rectangle 137">
            <a:extLst>
              <a:ext uri="{FF2B5EF4-FFF2-40B4-BE49-F238E27FC236}">
                <a16:creationId xmlns:a16="http://schemas.microsoft.com/office/drawing/2014/main" id="{016E4D16-5D85-4243-AC6F-E36A4E09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581525"/>
            <a:ext cx="8286751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4488" indent="-344488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石英晶体的压电系数的</a:t>
            </a:r>
            <a:r>
              <a:rPr kumimoji="0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温度稳定性好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20℃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 ℃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温度范围内，温度每升高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℃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，压电系数仅减少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0.016%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，当温度达到</a:t>
            </a:r>
            <a:r>
              <a:rPr kumimoji="0"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573 ℃</a:t>
            </a:r>
            <a:r>
              <a:rPr kumimoji="0"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时（居里点）</a:t>
            </a: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，石英晶体丧失压电特性。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各向异性的晶体，按不同方向切割的晶片，其物理性质相差很大。</a:t>
            </a:r>
          </a:p>
        </p:txBody>
      </p:sp>
      <p:graphicFrame>
        <p:nvGraphicFramePr>
          <p:cNvPr id="694275" name="Object 5">
            <a:extLst>
              <a:ext uri="{FF2B5EF4-FFF2-40B4-BE49-F238E27FC236}">
                <a16:creationId xmlns:a16="http://schemas.microsoft.com/office/drawing/2014/main" id="{7200F12E-6A01-4C55-B78A-A38CA50EE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587818"/>
              </p:ext>
            </p:extLst>
          </p:nvPr>
        </p:nvGraphicFramePr>
        <p:xfrm>
          <a:off x="1835150" y="1125538"/>
          <a:ext cx="4311650" cy="239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9" name="Equation" r:id="rId5" imgW="2971800" imgH="1397000" progId="Equation.DSMT4">
                  <p:embed/>
                </p:oleObj>
              </mc:Choice>
              <mc:Fallback>
                <p:oleObj name="Equation" r:id="rId5" imgW="2971800" imgH="1397000" progId="Equation.DSMT4">
                  <p:embed/>
                  <p:pic>
                    <p:nvPicPr>
                      <p:cNvPr id="694275" name="Object 5">
                        <a:extLst>
                          <a:ext uri="{FF2B5EF4-FFF2-40B4-BE49-F238E27FC236}">
                            <a16:creationId xmlns:a16="http://schemas.microsoft.com/office/drawing/2014/main" id="{7200F12E-6A01-4C55-B78A-A38CA50EE1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125538"/>
                        <a:ext cx="4311650" cy="239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A4D2C12F-A13E-4BCD-AEC5-0C72070AEB63}"/>
              </a:ext>
            </a:extLst>
          </p:cNvPr>
          <p:cNvSpPr/>
          <p:nvPr/>
        </p:nvSpPr>
        <p:spPr>
          <a:xfrm>
            <a:off x="6372200" y="139713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CCFF"/>
                </a:solidFill>
                <a:latin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00CCFF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b="1" dirty="0">
                <a:solidFill>
                  <a:srgbClr val="00CCFF"/>
                </a:solidFill>
                <a:latin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00CCFF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b="1" dirty="0">
                <a:solidFill>
                  <a:srgbClr val="00CCFF"/>
                </a:solidFill>
                <a:latin typeface="宋体" panose="02010600030101010101" pitchFamily="2" charset="-122"/>
              </a:rPr>
              <a:t>3</a:t>
            </a:r>
          </a:p>
          <a:p>
            <a:r>
              <a:rPr lang="zh-CN" altLang="en-US" b="1" dirty="0">
                <a:solidFill>
                  <a:srgbClr val="00CCFF"/>
                </a:solidFill>
                <a:latin typeface="宋体" panose="02010600030101010101" pitchFamily="2" charset="-122"/>
              </a:rPr>
              <a:t>单向应力</a:t>
            </a:r>
            <a:endParaRPr lang="zh-CN" altLang="en-US" dirty="0">
              <a:solidFill>
                <a:srgbClr val="00CC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904CFA-9E65-4C74-A7EC-3274C0D5F487}"/>
              </a:ext>
            </a:extLst>
          </p:cNvPr>
          <p:cNvSpPr/>
          <p:nvPr/>
        </p:nvSpPr>
        <p:spPr>
          <a:xfrm>
            <a:off x="6444208" y="269328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CCFF"/>
                </a:solidFill>
                <a:latin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rgbClr val="00CCFF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b="1" dirty="0">
                <a:solidFill>
                  <a:srgbClr val="00CCFF"/>
                </a:solidFill>
                <a:latin typeface="宋体" panose="02010600030101010101" pitchFamily="2" charset="-122"/>
              </a:rPr>
              <a:t>5</a:t>
            </a:r>
            <a:r>
              <a:rPr lang="zh-CN" altLang="en-US" b="1" dirty="0">
                <a:solidFill>
                  <a:srgbClr val="00CCFF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b="1" dirty="0">
                <a:solidFill>
                  <a:srgbClr val="00CCFF"/>
                </a:solidFill>
                <a:latin typeface="宋体" panose="02010600030101010101" pitchFamily="2" charset="-122"/>
              </a:rPr>
              <a:t>6</a:t>
            </a:r>
          </a:p>
          <a:p>
            <a:r>
              <a:rPr lang="zh-CN" altLang="en-US" b="1" dirty="0">
                <a:solidFill>
                  <a:srgbClr val="00CCFF"/>
                </a:solidFill>
                <a:latin typeface="宋体" panose="02010600030101010101" pitchFamily="2" charset="-122"/>
              </a:rPr>
              <a:t>剪切应力</a:t>
            </a:r>
            <a:endParaRPr lang="zh-CN" altLang="en-US" dirty="0">
              <a:solidFill>
                <a:srgbClr val="00CC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16CC8F-0D91-42B0-8B95-227EDB289C68}"/>
              </a:ext>
            </a:extLst>
          </p:cNvPr>
          <p:cNvSpPr/>
          <p:nvPr/>
        </p:nvSpPr>
        <p:spPr>
          <a:xfrm>
            <a:off x="1259632" y="1751082"/>
            <a:ext cx="3145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CCFF"/>
                </a:solidFill>
                <a:latin typeface="宋体" panose="02010600030101010101" pitchFamily="2" charset="-122"/>
              </a:rPr>
              <a:t>X</a:t>
            </a:r>
          </a:p>
          <a:p>
            <a:r>
              <a:rPr lang="en-US" altLang="zh-CN" b="1" dirty="0">
                <a:solidFill>
                  <a:srgbClr val="00CCFF"/>
                </a:solidFill>
                <a:latin typeface="宋体" panose="02010600030101010101" pitchFamily="2" charset="-122"/>
              </a:rPr>
              <a:t>Y</a:t>
            </a:r>
          </a:p>
          <a:p>
            <a:r>
              <a:rPr lang="en-US" altLang="zh-CN" b="1" dirty="0">
                <a:solidFill>
                  <a:srgbClr val="00CCFF"/>
                </a:solidFill>
                <a:latin typeface="宋体" panose="02010600030101010101" pitchFamily="2" charset="-122"/>
              </a:rPr>
              <a:t>Z</a:t>
            </a:r>
          </a:p>
          <a:p>
            <a:endParaRPr lang="en-US" altLang="zh-CN" b="1" dirty="0">
              <a:solidFill>
                <a:srgbClr val="00CCFF"/>
              </a:solidFill>
              <a:latin typeface="宋体" panose="02010600030101010101" pitchFamily="2" charset="-122"/>
            </a:endParaRPr>
          </a:p>
          <a:p>
            <a:endParaRPr lang="zh-CN" altLang="en-US" dirty="0">
              <a:solidFill>
                <a:srgbClr val="00CC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CE827B-2C2A-43E7-939D-A9D253860AD2}"/>
              </a:ext>
            </a:extLst>
          </p:cNvPr>
          <p:cNvSpPr/>
          <p:nvPr/>
        </p:nvSpPr>
        <p:spPr>
          <a:xfrm>
            <a:off x="1128736" y="299472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CCFF"/>
                </a:solidFill>
              </a:rPr>
              <a:t>电荷密度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0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9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285750"/>
            <a:ext cx="7670800" cy="7048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楷体_GB2312"/>
              </a:rPr>
              <a:t>压电晶体切片和电极构成</a:t>
            </a:r>
          </a:p>
        </p:txBody>
      </p:sp>
      <p:sp>
        <p:nvSpPr>
          <p:cNvPr id="52" name="矩形 51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3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22533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E08895-7E16-4E98-A94F-9492CC241454}" type="slidenum">
              <a:rPr lang="en-US" altLang="zh-CN" sz="1400" smtClean="0"/>
              <a:t>18</a:t>
            </a:fld>
            <a:endParaRPr lang="en-US" altLang="zh-CN" sz="1400"/>
          </a:p>
        </p:txBody>
      </p:sp>
      <p:pic>
        <p:nvPicPr>
          <p:cNvPr id="22534" name="Picture 5" descr="未标题-1 拷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050925"/>
            <a:ext cx="2428875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 bwMode="auto">
          <a:xfrm>
            <a:off x="2606675" y="1330325"/>
            <a:ext cx="3657600" cy="1768475"/>
            <a:chOff x="3363122" y="1660738"/>
            <a:chExt cx="3657150" cy="1768262"/>
          </a:xfrm>
        </p:grpSpPr>
        <p:sp>
          <p:nvSpPr>
            <p:cNvPr id="22550" name="AutoShape 4"/>
            <p:cNvSpPr>
              <a:spLocks noChangeArrowheads="1"/>
            </p:cNvSpPr>
            <p:nvPr/>
          </p:nvSpPr>
          <p:spPr bwMode="auto">
            <a:xfrm>
              <a:off x="3653895" y="2403832"/>
              <a:ext cx="2670469" cy="659423"/>
            </a:xfrm>
            <a:prstGeom prst="cube">
              <a:avLst>
                <a:gd name="adj" fmla="val 63542"/>
              </a:avLst>
            </a:prstGeom>
            <a:solidFill>
              <a:schemeClr val="accent1"/>
            </a:solidFill>
            <a:ln w="317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551" name="AutoShape 5" descr="实心菱形"/>
            <p:cNvSpPr>
              <a:spLocks noChangeArrowheads="1"/>
            </p:cNvSpPr>
            <p:nvPr/>
          </p:nvSpPr>
          <p:spPr bwMode="auto">
            <a:xfrm>
              <a:off x="3674540" y="2403832"/>
              <a:ext cx="2625652" cy="399876"/>
            </a:xfrm>
            <a:prstGeom prst="parallelogram">
              <a:avLst>
                <a:gd name="adj" fmla="val 99252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317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22552" name="直接箭头连接符 3"/>
            <p:cNvCxnSpPr/>
            <p:nvPr/>
          </p:nvCxnSpPr>
          <p:spPr bwMode="auto">
            <a:xfrm flipV="1">
              <a:off x="5004048" y="2060848"/>
              <a:ext cx="0" cy="576064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3" name="直接箭头连接符 17"/>
            <p:cNvCxnSpPr/>
            <p:nvPr/>
          </p:nvCxnSpPr>
          <p:spPr bwMode="auto">
            <a:xfrm>
              <a:off x="5004048" y="2621372"/>
              <a:ext cx="1584176" cy="1554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文本框 8"/>
            <p:cNvSpPr txBox="1"/>
            <p:nvPr/>
          </p:nvSpPr>
          <p:spPr>
            <a:xfrm>
              <a:off x="4859951" y="1660738"/>
              <a:ext cx="288889" cy="4000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i="1" dirty="0">
                  <a:latin typeface="+mj-lt"/>
                </a:rPr>
                <a:t>x</a:t>
              </a:r>
              <a:endParaRPr lang="zh-CN" altLang="en-US" i="1" dirty="0">
                <a:latin typeface="+mj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32970" y="2408361"/>
              <a:ext cx="287302" cy="4000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i="1" dirty="0">
                  <a:latin typeface="+mj-lt"/>
                </a:rPr>
                <a:t>y</a:t>
              </a:r>
              <a:endParaRPr lang="zh-CN" altLang="en-US" i="1" dirty="0">
                <a:latin typeface="+mj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572648" y="3028998"/>
              <a:ext cx="287303" cy="4000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i="1" dirty="0">
                  <a:latin typeface="+mj-lt"/>
                </a:rPr>
                <a:t>l</a:t>
              </a:r>
              <a:endParaRPr lang="zh-CN" altLang="en-US" i="1" dirty="0">
                <a:latin typeface="+mj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096461" y="2716299"/>
              <a:ext cx="287303" cy="4000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i="1" dirty="0">
                  <a:latin typeface="+mj-lt"/>
                </a:rPr>
                <a:t>b</a:t>
              </a:r>
              <a:endParaRPr lang="zh-CN" altLang="en-US" i="1" dirty="0">
                <a:latin typeface="+mj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63122" y="2733759"/>
              <a:ext cx="287303" cy="4000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i="1" dirty="0">
                  <a:latin typeface="+mj-lt"/>
                </a:rPr>
                <a:t>t</a:t>
              </a:r>
              <a:endParaRPr lang="zh-CN" altLang="en-US" i="1" dirty="0">
                <a:latin typeface="+mj-lt"/>
              </a:endParaRPr>
            </a:p>
          </p:txBody>
        </p:sp>
      </p:grpSp>
      <p:sp>
        <p:nvSpPr>
          <p:cNvPr id="10" name="文本框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09703" y="3334517"/>
            <a:ext cx="2433014" cy="57618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29" name="文本框 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27984" y="4005064"/>
            <a:ext cx="1440160" cy="52706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14313" y="4075113"/>
            <a:ext cx="41216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同时：极化强度等于电荷密度：</a:t>
            </a: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05659" y="3459813"/>
            <a:ext cx="2391937" cy="370038"/>
          </a:xfrm>
          <a:prstGeom prst="rect">
            <a:avLst/>
          </a:prstGeom>
          <a:blipFill>
            <a:blip r:embed="rId6"/>
            <a:stretch>
              <a:fillRect l="-1020" t="-10000" r="-1276" b="-266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214313" y="4724400"/>
            <a:ext cx="3608387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故：电荷量与受力成正比：</a:t>
            </a: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203200" y="5341938"/>
            <a:ext cx="2838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0" lang="zh-CN" altLang="en-US" sz="2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进而：极间电压为：</a:t>
            </a:r>
          </a:p>
        </p:txBody>
      </p:sp>
      <p:pic>
        <p:nvPicPr>
          <p:cNvPr id="27" name="图片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1638300"/>
            <a:ext cx="23431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直接箭头连接符 30"/>
          <p:cNvCxnSpPr>
            <a:cxnSpLocks/>
          </p:cNvCxnSpPr>
          <p:nvPr/>
        </p:nvCxnSpPr>
        <p:spPr bwMode="auto">
          <a:xfrm flipH="1" flipV="1">
            <a:off x="5627688" y="5006975"/>
            <a:ext cx="1027113" cy="21272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接箭头连接符 45"/>
          <p:cNvCxnSpPr/>
          <p:nvPr/>
        </p:nvCxnSpPr>
        <p:spPr bwMode="auto">
          <a:xfrm flipH="1">
            <a:off x="6218238" y="5341938"/>
            <a:ext cx="576262" cy="4000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矩形 4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62902" y="4866234"/>
            <a:ext cx="1443276" cy="923330"/>
          </a:xfrm>
          <a:prstGeom prst="rect">
            <a:avLst/>
          </a:prstGeom>
          <a:blipFill>
            <a:blip r:embed="rId8"/>
            <a:stretch>
              <a:fillRect l="-3797" t="-3289" b="-921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51" name="矩形 50"/>
          <p:cNvSpPr>
            <a:spLocks noChangeArrowheads="1"/>
          </p:cNvSpPr>
          <p:nvPr/>
        </p:nvSpPr>
        <p:spPr bwMode="auto">
          <a:xfrm>
            <a:off x="6307138" y="1106488"/>
            <a:ext cx="2492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1800" b="1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导电层构成电容的两极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D66E17D-D293-4160-867A-C5ADAB7952E5}"/>
                  </a:ext>
                </a:extLst>
              </p:cNvPr>
              <p:cNvSpPr txBox="1"/>
              <p:nvPr/>
            </p:nvSpPr>
            <p:spPr>
              <a:xfrm>
                <a:off x="4103688" y="5448829"/>
                <a:ext cx="1973554" cy="6281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D66E17D-D293-4160-867A-C5ADAB795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688" y="5448829"/>
                <a:ext cx="1973554" cy="6281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633143-A43C-45BD-A7FA-325792BE6B67}"/>
                  </a:ext>
                </a:extLst>
              </p:cNvPr>
              <p:cNvSpPr txBox="1"/>
              <p:nvPr/>
            </p:nvSpPr>
            <p:spPr>
              <a:xfrm>
                <a:off x="4201336" y="4802309"/>
                <a:ext cx="1308563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633143-A43C-45BD-A7FA-325792BE6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36" y="4802309"/>
                <a:ext cx="1308563" cy="307777"/>
              </a:xfrm>
              <a:prstGeom prst="rect">
                <a:avLst/>
              </a:prstGeom>
              <a:blipFill>
                <a:blip r:embed="rId11"/>
                <a:stretch>
                  <a:fillRect l="-3721" r="-93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815BDF4F-F986-4A70-9326-B8B63A7F5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3494374"/>
            <a:ext cx="335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极化强度与应力成正比：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7" grpId="0"/>
      <p:bldP spid="51" grpId="0"/>
      <p:bldP spid="2" grpId="0" animBg="1"/>
      <p:bldP spid="3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323850" y="4292600"/>
            <a:ext cx="831691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2000" dirty="0">
                <a:latin typeface="楷体_GB2312" pitchFamily="49" charset="-122"/>
                <a:ea typeface="楷体_GB2312" pitchFamily="49" charset="-122"/>
              </a:rPr>
              <a:t>●</a:t>
            </a: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极化前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，各个电畴在晶体上杂乱分布，极化效应被相互抵消，原始的压电陶瓷内</a:t>
            </a:r>
            <a:r>
              <a:rPr kumimoji="0"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极化强度为零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●在外电场作用下，电畴的极化方向趋向于按外电场的方向排列；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●</a:t>
            </a: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极化处理后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，陶瓷内部仍存在有很强的</a:t>
            </a:r>
            <a:r>
              <a:rPr kumimoji="0" lang="zh-CN" altLang="en-US" sz="20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剩余极化强度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●受到压力后，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自由电荷过剩出现放电现象。受到拉力，出现充电现象。</a:t>
            </a:r>
          </a:p>
        </p:txBody>
      </p:sp>
      <p:pic>
        <p:nvPicPr>
          <p:cNvPr id="23561" name="Picture 9" descr="ya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5327650" cy="334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62" name="Group 10"/>
          <p:cNvGrpSpPr/>
          <p:nvPr/>
        </p:nvGrpSpPr>
        <p:grpSpPr bwMode="auto">
          <a:xfrm>
            <a:off x="5338763" y="1042988"/>
            <a:ext cx="3554412" cy="2700337"/>
            <a:chOff x="3950" y="2646"/>
            <a:chExt cx="1769" cy="1372"/>
          </a:xfrm>
        </p:grpSpPr>
        <p:sp>
          <p:nvSpPr>
            <p:cNvPr id="23567" name="Rectangle 11"/>
            <p:cNvSpPr>
              <a:spLocks noChangeArrowheads="1"/>
            </p:cNvSpPr>
            <p:nvPr/>
          </p:nvSpPr>
          <p:spPr bwMode="auto">
            <a:xfrm>
              <a:off x="3965" y="2647"/>
              <a:ext cx="1728" cy="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568" name="Text Box 12"/>
            <p:cNvSpPr txBox="1">
              <a:spLocks noChangeArrowheads="1"/>
            </p:cNvSpPr>
            <p:nvPr/>
          </p:nvSpPr>
          <p:spPr bwMode="auto">
            <a:xfrm>
              <a:off x="3950" y="3831"/>
              <a:ext cx="1764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b="1"/>
                <a:t>束缚电荷和自由电荷排列示意图</a:t>
              </a:r>
            </a:p>
          </p:txBody>
        </p:sp>
        <p:grpSp>
          <p:nvGrpSpPr>
            <p:cNvPr id="23569" name="Group 13"/>
            <p:cNvGrpSpPr/>
            <p:nvPr/>
          </p:nvGrpSpPr>
          <p:grpSpPr bwMode="auto">
            <a:xfrm>
              <a:off x="4201" y="2646"/>
              <a:ext cx="1518" cy="1230"/>
              <a:chOff x="4172" y="2639"/>
              <a:chExt cx="1518" cy="1230"/>
            </a:xfrm>
          </p:grpSpPr>
          <p:sp>
            <p:nvSpPr>
              <p:cNvPr id="23570" name="Rectangle 14"/>
              <p:cNvSpPr>
                <a:spLocks noChangeArrowheads="1"/>
              </p:cNvSpPr>
              <p:nvPr/>
            </p:nvSpPr>
            <p:spPr bwMode="auto">
              <a:xfrm>
                <a:off x="4178" y="2933"/>
                <a:ext cx="924" cy="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grpSp>
            <p:nvGrpSpPr>
              <p:cNvPr id="23571" name="Group 15"/>
              <p:cNvGrpSpPr/>
              <p:nvPr/>
            </p:nvGrpSpPr>
            <p:grpSpPr bwMode="auto">
              <a:xfrm>
                <a:off x="4220" y="2796"/>
                <a:ext cx="840" cy="148"/>
                <a:chOff x="5814" y="11424"/>
                <a:chExt cx="2130" cy="369"/>
              </a:xfrm>
            </p:grpSpPr>
            <p:graphicFrame>
              <p:nvGraphicFramePr>
                <p:cNvPr id="23592" name="Object 16"/>
                <p:cNvGraphicFramePr>
                  <a:graphicFrameLocks noChangeAspect="1"/>
                </p:cNvGraphicFramePr>
                <p:nvPr/>
              </p:nvGraphicFramePr>
              <p:xfrm>
                <a:off x="5814" y="11424"/>
                <a:ext cx="264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72" name="公式" r:id="rId5" imgW="139700" imgH="76200" progId="Equation.3">
                        <p:embed/>
                      </p:oleObj>
                    </mc:Choice>
                    <mc:Fallback>
                      <p:oleObj name="公式" r:id="rId5" imgW="139700" imgH="76200" progId="Equation.3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14" y="11424"/>
                              <a:ext cx="264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93" name="Object 17"/>
                <p:cNvGraphicFramePr>
                  <a:graphicFrameLocks noChangeAspect="1"/>
                </p:cNvGraphicFramePr>
                <p:nvPr/>
              </p:nvGraphicFramePr>
              <p:xfrm>
                <a:off x="6182" y="11429"/>
                <a:ext cx="265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73" name="公式" r:id="rId7" imgW="139700" imgH="76200" progId="Equation.3">
                        <p:embed/>
                      </p:oleObj>
                    </mc:Choice>
                    <mc:Fallback>
                      <p:oleObj name="公式" r:id="rId7" imgW="139700" imgH="76200" progId="Equation.3">
                        <p:embed/>
                        <p:pic>
                          <p:nvPicPr>
                            <p:cNvPr id="0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82" y="11429"/>
                              <a:ext cx="265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94" name="Object 18"/>
                <p:cNvGraphicFramePr>
                  <a:graphicFrameLocks noChangeAspect="1"/>
                </p:cNvGraphicFramePr>
                <p:nvPr/>
              </p:nvGraphicFramePr>
              <p:xfrm>
                <a:off x="6567" y="11429"/>
                <a:ext cx="264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74" name="公式" r:id="rId8" imgW="139700" imgH="76200" progId="Equation.3">
                        <p:embed/>
                      </p:oleObj>
                    </mc:Choice>
                    <mc:Fallback>
                      <p:oleObj name="公式" r:id="rId8" imgW="139700" imgH="76200" progId="Equation.3">
                        <p:embed/>
                        <p:pic>
                          <p:nvPicPr>
                            <p:cNvPr id="0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567" y="11429"/>
                              <a:ext cx="264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95" name="Object 19"/>
                <p:cNvGraphicFramePr>
                  <a:graphicFrameLocks noChangeAspect="1"/>
                </p:cNvGraphicFramePr>
                <p:nvPr/>
              </p:nvGraphicFramePr>
              <p:xfrm>
                <a:off x="6963" y="11429"/>
                <a:ext cx="265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75" name="公式" r:id="rId9" imgW="139700" imgH="76200" progId="Equation.3">
                        <p:embed/>
                      </p:oleObj>
                    </mc:Choice>
                    <mc:Fallback>
                      <p:oleObj name="公式" r:id="rId9" imgW="139700" imgH="76200" progId="Equation.3">
                        <p:embed/>
                        <p:pic>
                          <p:nvPicPr>
                            <p:cNvPr id="0" name="Object 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963" y="11429"/>
                              <a:ext cx="265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96" name="Object 20"/>
                <p:cNvGraphicFramePr>
                  <a:graphicFrameLocks noChangeAspect="1"/>
                </p:cNvGraphicFramePr>
                <p:nvPr/>
              </p:nvGraphicFramePr>
              <p:xfrm>
                <a:off x="7321" y="11429"/>
                <a:ext cx="265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76" name="公式" r:id="rId10" imgW="139700" imgH="76200" progId="Equation.3">
                        <p:embed/>
                      </p:oleObj>
                    </mc:Choice>
                    <mc:Fallback>
                      <p:oleObj name="公式" r:id="rId10" imgW="139700" imgH="76200" progId="Equation.3">
                        <p:embed/>
                        <p:pic>
                          <p:nvPicPr>
                            <p:cNvPr id="0" name="Object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321" y="11429"/>
                              <a:ext cx="265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97" name="Object 21"/>
                <p:cNvGraphicFramePr>
                  <a:graphicFrameLocks noChangeAspect="1"/>
                </p:cNvGraphicFramePr>
                <p:nvPr/>
              </p:nvGraphicFramePr>
              <p:xfrm>
                <a:off x="7680" y="11429"/>
                <a:ext cx="264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77" name="公式" r:id="rId11" imgW="139700" imgH="76200" progId="Equation.3">
                        <p:embed/>
                      </p:oleObj>
                    </mc:Choice>
                    <mc:Fallback>
                      <p:oleObj name="公式" r:id="rId11" imgW="139700" imgH="76200" progId="Equation.3">
                        <p:embed/>
                        <p:pic>
                          <p:nvPicPr>
                            <p:cNvPr id="0" name="Object 2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80" y="11429"/>
                              <a:ext cx="264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23572" name="Object 22"/>
              <p:cNvGraphicFramePr>
                <a:graphicFrameLocks noChangeAspect="1"/>
              </p:cNvGraphicFramePr>
              <p:nvPr/>
            </p:nvGraphicFramePr>
            <p:xfrm>
              <a:off x="4220" y="2933"/>
              <a:ext cx="888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878" name="公式" r:id="rId12" imgW="723900" imgH="139700" progId="Equation.3">
                      <p:embed/>
                    </p:oleObj>
                  </mc:Choice>
                  <mc:Fallback>
                    <p:oleObj name="公式" r:id="rId12" imgW="723900" imgH="139700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0" y="2933"/>
                            <a:ext cx="888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573" name="Object 23"/>
              <p:cNvGraphicFramePr>
                <a:graphicFrameLocks noChangeAspect="1"/>
              </p:cNvGraphicFramePr>
              <p:nvPr/>
            </p:nvGraphicFramePr>
            <p:xfrm>
              <a:off x="4220" y="3550"/>
              <a:ext cx="888" cy="1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879" name="公式" r:id="rId14" imgW="723900" imgH="139700" progId="Equation.3">
                      <p:embed/>
                    </p:oleObj>
                  </mc:Choice>
                  <mc:Fallback>
                    <p:oleObj name="公式" r:id="rId14" imgW="723900" imgH="1397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0" y="3550"/>
                            <a:ext cx="888" cy="1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3574" name="Group 24"/>
              <p:cNvGrpSpPr/>
              <p:nvPr/>
            </p:nvGrpSpPr>
            <p:grpSpPr bwMode="auto">
              <a:xfrm>
                <a:off x="4220" y="3414"/>
                <a:ext cx="840" cy="148"/>
                <a:chOff x="5814" y="11424"/>
                <a:chExt cx="2130" cy="369"/>
              </a:xfrm>
            </p:grpSpPr>
            <p:graphicFrame>
              <p:nvGraphicFramePr>
                <p:cNvPr id="23586" name="Object 25"/>
                <p:cNvGraphicFramePr>
                  <a:graphicFrameLocks noChangeAspect="1"/>
                </p:cNvGraphicFramePr>
                <p:nvPr/>
              </p:nvGraphicFramePr>
              <p:xfrm>
                <a:off x="5814" y="11424"/>
                <a:ext cx="264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80" name="公式" r:id="rId15" imgW="139700" imgH="76200" progId="Equation.3">
                        <p:embed/>
                      </p:oleObj>
                    </mc:Choice>
                    <mc:Fallback>
                      <p:oleObj name="公式" r:id="rId15" imgW="139700" imgH="76200" progId="Equation.3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14" y="11424"/>
                              <a:ext cx="264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87" name="Object 26"/>
                <p:cNvGraphicFramePr>
                  <a:graphicFrameLocks noChangeAspect="1"/>
                </p:cNvGraphicFramePr>
                <p:nvPr/>
              </p:nvGraphicFramePr>
              <p:xfrm>
                <a:off x="6182" y="11429"/>
                <a:ext cx="265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81" name="公式" r:id="rId16" imgW="139700" imgH="76200" progId="Equation.3">
                        <p:embed/>
                      </p:oleObj>
                    </mc:Choice>
                    <mc:Fallback>
                      <p:oleObj name="公式" r:id="rId16" imgW="139700" imgH="76200" progId="Equation.3">
                        <p:embed/>
                        <p:pic>
                          <p:nvPicPr>
                            <p:cNvPr id="0" name="Object 2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82" y="11429"/>
                              <a:ext cx="265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88" name="Object 27"/>
                <p:cNvGraphicFramePr>
                  <a:graphicFrameLocks noChangeAspect="1"/>
                </p:cNvGraphicFramePr>
                <p:nvPr/>
              </p:nvGraphicFramePr>
              <p:xfrm>
                <a:off x="6567" y="11429"/>
                <a:ext cx="264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82" name="公式" r:id="rId17" imgW="139700" imgH="76200" progId="Equation.3">
                        <p:embed/>
                      </p:oleObj>
                    </mc:Choice>
                    <mc:Fallback>
                      <p:oleObj name="公式" r:id="rId17" imgW="139700" imgH="76200" progId="Equation.3">
                        <p:embed/>
                        <p:pic>
                          <p:nvPicPr>
                            <p:cNvPr id="0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567" y="11429"/>
                              <a:ext cx="264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89" name="Object 28"/>
                <p:cNvGraphicFramePr>
                  <a:graphicFrameLocks noChangeAspect="1"/>
                </p:cNvGraphicFramePr>
                <p:nvPr/>
              </p:nvGraphicFramePr>
              <p:xfrm>
                <a:off x="6963" y="11429"/>
                <a:ext cx="265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83" name="公式" r:id="rId18" imgW="139700" imgH="76200" progId="Equation.3">
                        <p:embed/>
                      </p:oleObj>
                    </mc:Choice>
                    <mc:Fallback>
                      <p:oleObj name="公式" r:id="rId18" imgW="139700" imgH="76200" progId="Equation.3">
                        <p:embed/>
                        <p:pic>
                          <p:nvPicPr>
                            <p:cNvPr id="0" name="Object 2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963" y="11429"/>
                              <a:ext cx="265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90" name="Object 29"/>
                <p:cNvGraphicFramePr>
                  <a:graphicFrameLocks noChangeAspect="1"/>
                </p:cNvGraphicFramePr>
                <p:nvPr/>
              </p:nvGraphicFramePr>
              <p:xfrm>
                <a:off x="7321" y="11429"/>
                <a:ext cx="265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84" name="公式" r:id="rId19" imgW="139700" imgH="76200" progId="Equation.3">
                        <p:embed/>
                      </p:oleObj>
                    </mc:Choice>
                    <mc:Fallback>
                      <p:oleObj name="公式" r:id="rId19" imgW="139700" imgH="76200" progId="Equation.3">
                        <p:embed/>
                        <p:pic>
                          <p:nvPicPr>
                            <p:cNvPr id="0" name="Object 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321" y="11429"/>
                              <a:ext cx="265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591" name="Object 30"/>
                <p:cNvGraphicFramePr>
                  <a:graphicFrameLocks noChangeAspect="1"/>
                </p:cNvGraphicFramePr>
                <p:nvPr/>
              </p:nvGraphicFramePr>
              <p:xfrm>
                <a:off x="7680" y="11429"/>
                <a:ext cx="264" cy="3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1885" name="公式" r:id="rId20" imgW="139700" imgH="76200" progId="Equation.3">
                        <p:embed/>
                      </p:oleObj>
                    </mc:Choice>
                    <mc:Fallback>
                      <p:oleObj name="公式" r:id="rId20" imgW="139700" imgH="76200" progId="Equation.3">
                        <p:embed/>
                        <p:pic>
                          <p:nvPicPr>
                            <p:cNvPr id="0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80" y="11429"/>
                              <a:ext cx="264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3575" name="Text Box 31"/>
              <p:cNvSpPr txBox="1">
                <a:spLocks noChangeArrowheads="1"/>
              </p:cNvSpPr>
              <p:nvPr/>
            </p:nvSpPr>
            <p:spPr bwMode="auto">
              <a:xfrm>
                <a:off x="4946" y="2639"/>
                <a:ext cx="462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/>
                  <a:t>自由电荷</a:t>
                </a:r>
              </a:p>
            </p:txBody>
          </p:sp>
          <p:sp>
            <p:nvSpPr>
              <p:cNvPr id="23576" name="Text Box 32"/>
              <p:cNvSpPr txBox="1">
                <a:spLocks noChangeArrowheads="1"/>
              </p:cNvSpPr>
              <p:nvPr/>
            </p:nvSpPr>
            <p:spPr bwMode="auto">
              <a:xfrm>
                <a:off x="5036" y="3682"/>
                <a:ext cx="462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/>
                  <a:t>自由电荷</a:t>
                </a:r>
              </a:p>
            </p:txBody>
          </p:sp>
          <p:sp>
            <p:nvSpPr>
              <p:cNvPr id="23577" name="Line 33"/>
              <p:cNvSpPr>
                <a:spLocks noChangeShapeType="1"/>
              </p:cNvSpPr>
              <p:nvPr/>
            </p:nvSpPr>
            <p:spPr bwMode="auto">
              <a:xfrm>
                <a:off x="4178" y="2945"/>
                <a:ext cx="9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8" name="Line 34"/>
              <p:cNvSpPr>
                <a:spLocks noChangeShapeType="1"/>
              </p:cNvSpPr>
              <p:nvPr/>
            </p:nvSpPr>
            <p:spPr bwMode="auto">
              <a:xfrm>
                <a:off x="4172" y="3545"/>
                <a:ext cx="9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9" name="Text Box 35"/>
              <p:cNvSpPr txBox="1">
                <a:spLocks noChangeArrowheads="1"/>
              </p:cNvSpPr>
              <p:nvPr/>
            </p:nvSpPr>
            <p:spPr bwMode="auto">
              <a:xfrm>
                <a:off x="5228" y="2781"/>
                <a:ext cx="462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/>
                  <a:t>电极</a:t>
                </a:r>
              </a:p>
            </p:txBody>
          </p:sp>
          <p:sp>
            <p:nvSpPr>
              <p:cNvPr id="23580" name="Line 36"/>
              <p:cNvSpPr>
                <a:spLocks noChangeShapeType="1"/>
              </p:cNvSpPr>
              <p:nvPr/>
            </p:nvSpPr>
            <p:spPr bwMode="auto">
              <a:xfrm flipH="1">
                <a:off x="4725" y="2746"/>
                <a:ext cx="210" cy="1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1" name="Line 37"/>
              <p:cNvSpPr>
                <a:spLocks noChangeShapeType="1"/>
              </p:cNvSpPr>
              <p:nvPr/>
            </p:nvSpPr>
            <p:spPr bwMode="auto">
              <a:xfrm flipH="1" flipV="1">
                <a:off x="4725" y="3682"/>
                <a:ext cx="294" cy="6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2" name="Line 38"/>
              <p:cNvSpPr>
                <a:spLocks noChangeShapeType="1"/>
              </p:cNvSpPr>
              <p:nvPr/>
            </p:nvSpPr>
            <p:spPr bwMode="auto">
              <a:xfrm flipH="1">
                <a:off x="5060" y="2871"/>
                <a:ext cx="168" cy="6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3" name="Line 39"/>
              <p:cNvSpPr>
                <a:spLocks noChangeShapeType="1"/>
              </p:cNvSpPr>
              <p:nvPr/>
            </p:nvSpPr>
            <p:spPr bwMode="auto">
              <a:xfrm flipH="1">
                <a:off x="4406" y="3325"/>
                <a:ext cx="210" cy="1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4" name="Line 40"/>
              <p:cNvSpPr>
                <a:spLocks noChangeShapeType="1"/>
              </p:cNvSpPr>
              <p:nvPr/>
            </p:nvSpPr>
            <p:spPr bwMode="auto">
              <a:xfrm flipH="1" flipV="1">
                <a:off x="4304" y="3058"/>
                <a:ext cx="252" cy="1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5" name="Text Box 41"/>
              <p:cNvSpPr txBox="1">
                <a:spLocks noChangeArrowheads="1"/>
              </p:cNvSpPr>
              <p:nvPr/>
            </p:nvSpPr>
            <p:spPr bwMode="auto">
              <a:xfrm>
                <a:off x="4579" y="3161"/>
                <a:ext cx="462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/>
                  <a:t>束缚电荷</a:t>
                </a:r>
              </a:p>
            </p:txBody>
          </p:sp>
        </p:grpSp>
      </p:grpSp>
      <p:sp>
        <p:nvSpPr>
          <p:cNvPr id="23563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F79028-8E42-4052-B275-AE5B5478FDE3}" type="slidenum">
              <a:rPr lang="en-US" altLang="zh-CN" sz="1400" smtClean="0"/>
              <a:t>19</a:t>
            </a:fld>
            <a:endParaRPr lang="en-US" altLang="zh-CN" sz="1400"/>
          </a:p>
        </p:txBody>
      </p:sp>
      <p:sp>
        <p:nvSpPr>
          <p:cNvPr id="46" name="矩形 45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65" name="灯片编号占位符 5"/>
          <p:cNvSpPr txBox="1">
            <a:spLocks noChangeArrowheads="1"/>
          </p:cNvSpPr>
          <p:nvPr/>
        </p:nvSpPr>
        <p:spPr bwMode="auto">
          <a:xfrm>
            <a:off x="8286750" y="6400800"/>
            <a:ext cx="38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AACEB61-3FCE-4DBB-B50C-D8CFA0389311}" type="slidenum">
              <a:rPr lang="en-US" altLang="zh-CN" sz="1400"/>
              <a:t>19</a:t>
            </a:fld>
            <a:endParaRPr lang="en-US" altLang="zh-CN" sz="1400"/>
          </a:p>
        </p:txBody>
      </p:sp>
      <p:sp>
        <p:nvSpPr>
          <p:cNvPr id="23566" name="Text Box 24"/>
          <p:cNvSpPr txBox="1">
            <a:spLocks noChangeArrowheads="1"/>
          </p:cNvSpPr>
          <p:nvPr/>
        </p:nvSpPr>
        <p:spPr bwMode="auto">
          <a:xfrm>
            <a:off x="395287" y="189230"/>
            <a:ext cx="7022851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1.2.2 </a:t>
            </a:r>
            <a:r>
              <a:rPr kumimoji="0" lang="zh-CN" altLang="en-US" sz="2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压电陶瓷材料</a:t>
            </a:r>
            <a:r>
              <a:rPr kumimoji="0" lang="en-US" altLang="zh-CN" sz="2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——1945</a:t>
            </a:r>
            <a:r>
              <a:rPr kumimoji="0" lang="zh-CN" altLang="en-US" sz="2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年，</a:t>
            </a:r>
            <a:r>
              <a:rPr kumimoji="0" lang="en-US" altLang="zh-CN" sz="28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MIT</a:t>
            </a:r>
            <a:endParaRPr kumimoji="0" lang="zh-CN" altLang="en-US" sz="2800" b="1" dirty="0">
              <a:solidFill>
                <a:srgbClr val="C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410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97E173-16C5-4A8B-A78F-1FB3516E4425}" type="slidenum">
              <a:rPr lang="en-US" altLang="zh-CN" sz="1400" smtClean="0"/>
              <a:t>2</a:t>
            </a:fld>
            <a:endParaRPr lang="en-US" altLang="zh-CN" sz="140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142875"/>
            <a:ext cx="3359150" cy="769938"/>
          </a:xfrm>
        </p:spPr>
        <p:txBody>
          <a:bodyPr/>
          <a:lstStyle/>
          <a:p>
            <a:pPr algn="l" eaLnBrk="1" hangingPunct="1"/>
            <a:r>
              <a:rPr lang="zh-CN" altLang="en-US" sz="4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本章主要内容</a:t>
            </a:r>
          </a:p>
        </p:txBody>
      </p:sp>
      <p:sp>
        <p:nvSpPr>
          <p:cNvPr id="4102" name="矩形 9"/>
          <p:cNvSpPr>
            <a:spLocks noChangeArrowheads="1"/>
          </p:cNvSpPr>
          <p:nvPr/>
        </p:nvSpPr>
        <p:spPr bwMode="auto">
          <a:xfrm>
            <a:off x="1115616" y="1549400"/>
            <a:ext cx="6643687" cy="40814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 0 </a:t>
            </a: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引言</a:t>
            </a:r>
            <a:endParaRPr kumimoji="0" lang="en-US" altLang="zh-CN" sz="36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 1 </a:t>
            </a: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压电效应和材料及机电转换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defRPr/>
            </a:pP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kumimoji="0" lang="en-US" altLang="zh-CN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2 </a:t>
            </a: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压电传感器的测量电路</a:t>
            </a:r>
            <a:endParaRPr kumimoji="0" lang="en-US" altLang="zh-CN" sz="36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defRPr/>
            </a:pP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kumimoji="0" lang="en-US" altLang="zh-CN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3 </a:t>
            </a: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传感器系统的频率响应</a:t>
            </a:r>
            <a:endParaRPr kumimoji="0" lang="en-US" altLang="zh-CN" sz="36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defRPr/>
            </a:pP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kumimoji="0" lang="en-US" altLang="zh-CN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4 </a:t>
            </a: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压电传感器的误差分析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defRPr/>
            </a:pP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kumimoji="0" lang="en-US" altLang="zh-CN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5 </a:t>
            </a:r>
            <a:r>
              <a:rPr kumimoji="0" lang="zh-CN" altLang="en-US" sz="3600" b="1" dirty="0">
                <a:solidFill>
                  <a:srgbClr val="0070C0"/>
                </a:solidFill>
                <a:cs typeface="Times New Roman" panose="02020603050405020304" pitchFamily="18" charset="0"/>
              </a:rPr>
              <a:t>压电传感器的应用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00063" y="142875"/>
            <a:ext cx="3359150" cy="769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r>
              <a:rPr kumimoji="1" lang="zh-CN" altLang="en-US" sz="4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本章</a:t>
            </a:r>
          </a:p>
        </p:txBody>
      </p:sp>
    </p:spTree>
  </p:cSld>
  <p:clrMapOvr>
    <a:masterClrMapping/>
  </p:clrMapOvr>
  <p:transition spd="slow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4433E0-2C72-4685-99F7-0BC9886B6B31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27" name="灯片编号占位符 5">
            <a:extLst>
              <a:ext uri="{FF2B5EF4-FFF2-40B4-BE49-F238E27FC236}">
                <a16:creationId xmlns:a16="http://schemas.microsoft.com/office/drawing/2014/main" id="{2C05F251-7D54-438A-B81A-C017034617D6}"/>
              </a:ext>
            </a:extLst>
          </p:cNvPr>
          <p:cNvSpPr txBox="1">
            <a:spLocks/>
          </p:cNvSpPr>
          <p:nvPr/>
        </p:nvSpPr>
        <p:spPr bwMode="auto">
          <a:xfrm>
            <a:off x="8286750" y="6400800"/>
            <a:ext cx="38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F3B62845-351C-4B3E-8F3F-852B84705594}" type="slidenum">
              <a:rPr lang="en-US" altLang="zh-CN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/>
          </a:p>
        </p:txBody>
      </p:sp>
      <p:graphicFrame>
        <p:nvGraphicFramePr>
          <p:cNvPr id="26628" name="Object 4">
            <a:extLst>
              <a:ext uri="{FF2B5EF4-FFF2-40B4-BE49-F238E27FC236}">
                <a16:creationId xmlns:a16="http://schemas.microsoft.com/office/drawing/2014/main" id="{3AF228B5-AF2A-49F6-AA10-94FC3EFDC7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1916113"/>
          <a:ext cx="2808288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8" name="Equation" r:id="rId4" imgW="1854200" imgH="736600" progId="Equation.DSMT4">
                  <p:embed/>
                </p:oleObj>
              </mc:Choice>
              <mc:Fallback>
                <p:oleObj name="Equation" r:id="rId4" imgW="1854200" imgH="736600" progId="Equation.DSMT4">
                  <p:embed/>
                  <p:pic>
                    <p:nvPicPr>
                      <p:cNvPr id="26628" name="Object 4">
                        <a:extLst>
                          <a:ext uri="{FF2B5EF4-FFF2-40B4-BE49-F238E27FC236}">
                            <a16:creationId xmlns:a16="http://schemas.microsoft.com/office/drawing/2014/main" id="{3AF228B5-AF2A-49F6-AA10-94FC3EFDC7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916113"/>
                        <a:ext cx="2808288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>
            <a:extLst>
              <a:ext uri="{FF2B5EF4-FFF2-40B4-BE49-F238E27FC236}">
                <a16:creationId xmlns:a16="http://schemas.microsoft.com/office/drawing/2014/main" id="{D0A687A2-3821-4E07-8898-2240505C05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463" y="1268413"/>
          <a:ext cx="5148262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9" name="Equation" r:id="rId6" imgW="2692400" imgH="1397000" progId="Equation.DSMT4">
                  <p:embed/>
                </p:oleObj>
              </mc:Choice>
              <mc:Fallback>
                <p:oleObj name="Equation" r:id="rId6" imgW="2692400" imgH="1397000" progId="Equation.DSMT4">
                  <p:embed/>
                  <p:pic>
                    <p:nvPicPr>
                      <p:cNvPr id="26629" name="Object 5">
                        <a:extLst>
                          <a:ext uri="{FF2B5EF4-FFF2-40B4-BE49-F238E27FC236}">
                            <a16:creationId xmlns:a16="http://schemas.microsoft.com/office/drawing/2014/main" id="{D0A687A2-3821-4E07-8898-2240505C05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1268413"/>
                        <a:ext cx="5148262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FC1C64FD-CB5C-4DD9-BABB-E9759A58CFDE}"/>
              </a:ext>
            </a:extLst>
          </p:cNvPr>
          <p:cNvSpPr txBox="1">
            <a:spLocks noChangeArrowheads="1"/>
          </p:cNvSpPr>
          <p:nvPr/>
        </p:nvSpPr>
        <p:spPr>
          <a:xfrm>
            <a:off x="611188" y="260350"/>
            <a:ext cx="3889375" cy="576263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3200" b="1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压电陶瓷变形形式：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01113B0-1454-4815-8C88-A8B6FBA1C0E0}"/>
              </a:ext>
            </a:extLst>
          </p:cNvPr>
          <p:cNvSpPr txBox="1">
            <a:spLocks noChangeArrowheads="1"/>
          </p:cNvSpPr>
          <p:nvPr/>
        </p:nvSpPr>
        <p:spPr>
          <a:xfrm>
            <a:off x="2124075" y="4365625"/>
            <a:ext cx="4679950" cy="2016125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kumimoji="1" lang="zh-CN" altLang="en-US" sz="2400" b="1" kern="0" dirty="0">
                <a:solidFill>
                  <a:srgbClr val="FF0000"/>
                </a:solidFill>
                <a:latin typeface="+mn-lt"/>
                <a:ea typeface="+mn-ea"/>
              </a:rPr>
              <a:t>厚度变形</a:t>
            </a:r>
            <a:r>
              <a:rPr kumimoji="1" lang="zh-CN" altLang="en-US" sz="2400" b="1" kern="0" dirty="0">
                <a:latin typeface="+mn-lt"/>
                <a:ea typeface="+mn-ea"/>
              </a:rPr>
              <a:t>：</a:t>
            </a:r>
            <a:r>
              <a:rPr kumimoji="1" lang="en-US" altLang="zh-CN" sz="2400" b="1" kern="0" dirty="0">
                <a:solidFill>
                  <a:srgbClr val="0000FF"/>
                </a:solidFill>
                <a:latin typeface="+mn-lt"/>
                <a:ea typeface="+mn-ea"/>
              </a:rPr>
              <a:t>d</a:t>
            </a:r>
            <a:r>
              <a:rPr kumimoji="1" lang="en-US" altLang="zh-CN" sz="2400" b="1" kern="0" baseline="-25000" dirty="0">
                <a:solidFill>
                  <a:srgbClr val="0000FF"/>
                </a:solidFill>
                <a:latin typeface="+mn-lt"/>
                <a:ea typeface="+mn-ea"/>
              </a:rPr>
              <a:t>33</a:t>
            </a:r>
            <a:endParaRPr kumimoji="1" lang="en-US" altLang="zh-CN" sz="2400" b="1" kern="0" dirty="0">
              <a:solidFill>
                <a:srgbClr val="0000FF"/>
              </a:solidFill>
              <a:latin typeface="+mn-lt"/>
              <a:ea typeface="+mn-ea"/>
            </a:endParaRP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kumimoji="1" lang="zh-CN" altLang="en-US" sz="2400" b="1" kern="0" dirty="0">
                <a:latin typeface="+mn-lt"/>
                <a:ea typeface="+mn-ea"/>
              </a:rPr>
              <a:t>长度变形： </a:t>
            </a:r>
            <a:r>
              <a:rPr kumimoji="1" lang="en-US" altLang="zh-CN" sz="2400" b="1" kern="0" dirty="0">
                <a:latin typeface="+mn-lt"/>
                <a:ea typeface="+mn-ea"/>
              </a:rPr>
              <a:t>d</a:t>
            </a:r>
            <a:r>
              <a:rPr kumimoji="1" lang="en-US" altLang="zh-CN" sz="2400" b="1" kern="0" baseline="-25000" dirty="0">
                <a:latin typeface="+mn-lt"/>
                <a:ea typeface="+mn-ea"/>
              </a:rPr>
              <a:t>31 </a:t>
            </a:r>
            <a:r>
              <a:rPr kumimoji="1" lang="zh-CN" altLang="en-US" sz="2400" b="1" kern="0" baseline="-25000" dirty="0">
                <a:latin typeface="+mn-lt"/>
                <a:ea typeface="+mn-ea"/>
              </a:rPr>
              <a:t>、</a:t>
            </a:r>
            <a:r>
              <a:rPr kumimoji="1" lang="en-US" altLang="zh-CN" sz="2400" b="1" kern="0" dirty="0">
                <a:latin typeface="+mn-lt"/>
                <a:ea typeface="+mn-ea"/>
              </a:rPr>
              <a:t>d</a:t>
            </a:r>
            <a:r>
              <a:rPr kumimoji="1" lang="en-US" altLang="zh-CN" sz="2400" b="1" kern="0" baseline="-25000" dirty="0">
                <a:latin typeface="+mn-lt"/>
                <a:ea typeface="+mn-ea"/>
              </a:rPr>
              <a:t>32</a:t>
            </a:r>
            <a:endParaRPr kumimoji="1" lang="en-US" altLang="zh-CN" sz="2400" b="1" kern="0" dirty="0">
              <a:latin typeface="+mn-lt"/>
              <a:ea typeface="+mn-ea"/>
            </a:endParaRP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kumimoji="1" lang="zh-CN" altLang="en-US" sz="2400" b="1" kern="0" dirty="0">
                <a:latin typeface="+mn-lt"/>
                <a:ea typeface="+mn-ea"/>
              </a:rPr>
              <a:t>剪切变形： </a:t>
            </a:r>
            <a:r>
              <a:rPr kumimoji="1" lang="en-US" altLang="zh-CN" sz="2400" b="1" kern="0" dirty="0">
                <a:latin typeface="+mn-lt"/>
                <a:ea typeface="+mn-ea"/>
              </a:rPr>
              <a:t>d</a:t>
            </a:r>
            <a:r>
              <a:rPr kumimoji="1" lang="en-US" altLang="zh-CN" sz="2400" b="1" kern="0" baseline="-25000" dirty="0">
                <a:latin typeface="+mn-lt"/>
                <a:ea typeface="+mn-ea"/>
              </a:rPr>
              <a:t>24</a:t>
            </a:r>
            <a:r>
              <a:rPr kumimoji="1" lang="zh-CN" altLang="en-US" sz="2400" b="1" kern="0" baseline="-25000" dirty="0">
                <a:latin typeface="+mn-lt"/>
                <a:ea typeface="+mn-ea"/>
              </a:rPr>
              <a:t>、 </a:t>
            </a:r>
            <a:r>
              <a:rPr kumimoji="1" lang="en-US" altLang="zh-CN" sz="2400" b="1" kern="0" dirty="0">
                <a:latin typeface="+mn-lt"/>
                <a:ea typeface="+mn-ea"/>
              </a:rPr>
              <a:t>d</a:t>
            </a:r>
            <a:r>
              <a:rPr kumimoji="1" lang="en-US" altLang="zh-CN" sz="2400" b="1" kern="0" baseline="-25000" dirty="0">
                <a:latin typeface="+mn-lt"/>
                <a:ea typeface="+mn-ea"/>
              </a:rPr>
              <a:t>15</a:t>
            </a:r>
            <a:endParaRPr kumimoji="1" lang="en-US" altLang="zh-CN" sz="2400" b="1" kern="0" dirty="0">
              <a:latin typeface="+mn-lt"/>
              <a:ea typeface="+mn-ea"/>
            </a:endParaRP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kumimoji="1" lang="zh-CN" altLang="en-US" sz="2400" b="1" kern="0" dirty="0">
                <a:solidFill>
                  <a:srgbClr val="FF0000"/>
                </a:solidFill>
                <a:latin typeface="+mn-lt"/>
                <a:ea typeface="+mn-ea"/>
              </a:rPr>
              <a:t>体积变形</a:t>
            </a:r>
            <a:r>
              <a:rPr kumimoji="1" lang="zh-CN" altLang="en-US" sz="2400" b="1" kern="0" dirty="0">
                <a:latin typeface="+mn-lt"/>
                <a:ea typeface="+mn-ea"/>
              </a:rPr>
              <a:t>：</a:t>
            </a:r>
            <a:r>
              <a:rPr kumimoji="1" lang="en-US" altLang="zh-CN" sz="2400" b="1" kern="0" dirty="0">
                <a:latin typeface="+mn-lt"/>
                <a:ea typeface="+mn-ea"/>
              </a:rPr>
              <a:t>d</a:t>
            </a:r>
            <a:r>
              <a:rPr kumimoji="1" lang="en-US" altLang="zh-CN" sz="2400" b="1" kern="0" baseline="-25000" dirty="0">
                <a:latin typeface="+mn-lt"/>
                <a:ea typeface="+mn-ea"/>
              </a:rPr>
              <a:t>31 </a:t>
            </a:r>
            <a:r>
              <a:rPr kumimoji="1" lang="zh-CN" altLang="en-US" sz="2400" b="1" kern="0" baseline="-25000" dirty="0">
                <a:latin typeface="+mn-lt"/>
                <a:ea typeface="+mn-ea"/>
              </a:rPr>
              <a:t>、</a:t>
            </a:r>
            <a:r>
              <a:rPr kumimoji="1" lang="en-US" altLang="zh-CN" sz="2400" b="1" kern="0" dirty="0">
                <a:latin typeface="+mn-lt"/>
                <a:ea typeface="+mn-ea"/>
              </a:rPr>
              <a:t>d</a:t>
            </a:r>
            <a:r>
              <a:rPr kumimoji="1" lang="en-US" altLang="zh-CN" sz="2400" b="1" kern="0" baseline="-25000" dirty="0">
                <a:latin typeface="+mn-lt"/>
                <a:ea typeface="+mn-ea"/>
              </a:rPr>
              <a:t>32 </a:t>
            </a:r>
            <a:r>
              <a:rPr kumimoji="1" lang="zh-CN" altLang="en-US" sz="2400" b="1" kern="0" baseline="-25000" dirty="0">
                <a:latin typeface="+mn-lt"/>
                <a:ea typeface="+mn-ea"/>
              </a:rPr>
              <a:t>、</a:t>
            </a:r>
            <a:r>
              <a:rPr kumimoji="1" lang="en-US" altLang="zh-CN" sz="2400" b="1" kern="0" dirty="0">
                <a:latin typeface="+mn-lt"/>
                <a:ea typeface="+mn-ea"/>
              </a:rPr>
              <a:t>d</a:t>
            </a:r>
            <a:r>
              <a:rPr kumimoji="1" lang="en-US" altLang="zh-CN" sz="2400" b="1" kern="0" baseline="-25000" dirty="0">
                <a:latin typeface="+mn-lt"/>
                <a:ea typeface="+mn-ea"/>
              </a:rPr>
              <a:t>33</a:t>
            </a:r>
            <a:endParaRPr kumimoji="1" lang="en-US" altLang="zh-CN" sz="2400" b="1" kern="0" dirty="0">
              <a:latin typeface="+mn-lt"/>
              <a:ea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2736850" cy="609600"/>
          </a:xfrm>
        </p:spPr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2800" b="1">
                <a:solidFill>
                  <a:srgbClr val="C00000"/>
                </a:solidFill>
                <a:ea typeface="楷体_GB2312" pitchFamily="49" charset="-122"/>
              </a:rPr>
              <a:t>压电陶瓷外形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153400" cy="39624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3600" b="1"/>
              <a:t>            </a:t>
            </a:r>
            <a:endParaRPr lang="en-US" altLang="zh-CN" sz="3600" b="1">
              <a:latin typeface="宋体" panose="02010600030101010101" pitchFamily="2" charset="-122"/>
            </a:endParaRPr>
          </a:p>
        </p:txBody>
      </p:sp>
      <p:pic>
        <p:nvPicPr>
          <p:cNvPr id="25604" name="Picture 4" descr="压电陶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20713"/>
            <a:ext cx="4286250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无铅压电陶瓷换能器外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429000"/>
            <a:ext cx="3095625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 descr="无铅压电陶瓷及其换能器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708275"/>
            <a:ext cx="3976688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4643438" y="5661025"/>
            <a:ext cx="425926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无铅压电陶瓷及其换能器外形</a:t>
            </a:r>
            <a:endParaRPr lang="zh-CN" altLang="en-US" sz="2400" b="1">
              <a:solidFill>
                <a:schemeClr val="tx2"/>
              </a:solidFill>
            </a:endParaRP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4932363" y="188913"/>
            <a:ext cx="388778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压电陶瓷的性能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①</a:t>
            </a:r>
            <a:r>
              <a:rPr kumimoji="0"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很高的压电系数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lang="zh-CN" altLang="en-US" sz="2400" u="dbl" dirty="0">
                <a:uFill>
                  <a:solidFill>
                    <a:srgbClr val="FF0000"/>
                  </a:solidFill>
                </a:uFill>
                <a:latin typeface="楷体_GB2312" pitchFamily="49" charset="-122"/>
                <a:ea typeface="楷体_GB2312" pitchFamily="49" charset="-122"/>
              </a:rPr>
              <a:t>居里点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温度低；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③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有热释电现象；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④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稳定性不如石英晶体；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⑤人工制造，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成本低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0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2561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4D5472-0091-457A-89AE-6C53DFD77379}" type="slidenum">
              <a:rPr lang="en-US" altLang="zh-CN" sz="1400" smtClean="0"/>
              <a:t>21</a:t>
            </a:fld>
            <a:endParaRPr lang="en-US" altLang="zh-CN" sz="1400"/>
          </a:p>
        </p:txBody>
      </p:sp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308769" y="2094547"/>
            <a:ext cx="8605838" cy="390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●性能优良的压电材料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性能指标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楷体_GB2312" pitchFamily="49" charset="-122"/>
                <a:ea typeface="楷体_GB2312" pitchFamily="49" charset="-122"/>
              </a:rPr>
              <a:t>    转换性能、机械性能、电性能、环境适应性、时间稳定性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●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常用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压电材料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压电晶体（单晶体）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石英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；铌酸锂等。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⑵ 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压电陶瓷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：钛酸钡；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锆钛酸铅系列（</a:t>
            </a:r>
            <a:r>
              <a:rPr lang="en-US" altLang="zh-CN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PZT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系列）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等。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⑶ 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压电半导体和高分子压电材料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（含压电薄膜）等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 。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8" name="Text Box 24"/>
          <p:cNvSpPr txBox="1">
            <a:spLocks noChangeArrowheads="1"/>
          </p:cNvSpPr>
          <p:nvPr/>
        </p:nvSpPr>
        <p:spPr bwMode="auto">
          <a:xfrm>
            <a:off x="468313" y="271463"/>
            <a:ext cx="41433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1.2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压电材料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0BE6A5-3185-4D5B-8EBA-135FDC55B681}"/>
              </a:ext>
            </a:extLst>
          </p:cNvPr>
          <p:cNvSpPr/>
          <p:nvPr/>
        </p:nvSpPr>
        <p:spPr>
          <a:xfrm>
            <a:off x="468313" y="1257587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回顾</a:t>
            </a:r>
            <a:r>
              <a:rPr lang="zh-CN" altLang="en-US" sz="2800" dirty="0">
                <a:solidFill>
                  <a:srgbClr val="00CCFF"/>
                </a:solidFill>
              </a:rPr>
              <a:t>：前述所讲的压电材料分类情况：</a:t>
            </a:r>
          </a:p>
        </p:txBody>
      </p:sp>
    </p:spTree>
  </p:cSld>
  <p:clrMapOvr>
    <a:masterClrMapping/>
  </p:clrMapOvr>
  <p:transition spd="slow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680" name="灯片编号占位符 5"/>
          <p:cNvSpPr txBox="1">
            <a:spLocks noChangeArrowheads="1"/>
          </p:cNvSpPr>
          <p:nvPr/>
        </p:nvSpPr>
        <p:spPr bwMode="auto">
          <a:xfrm>
            <a:off x="8286750" y="6400800"/>
            <a:ext cx="38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68C0A94-9DB7-4BAF-B003-F76BF16286B0}" type="slidenum">
              <a:rPr lang="en-US" altLang="zh-CN" sz="1400"/>
              <a:t>23</a:t>
            </a:fld>
            <a:endParaRPr lang="en-US" altLang="zh-CN" sz="1400"/>
          </a:p>
        </p:txBody>
      </p:sp>
      <p:sp>
        <p:nvSpPr>
          <p:cNvPr id="13" name="矩形 12"/>
          <p:cNvSpPr/>
          <p:nvPr/>
        </p:nvSpPr>
        <p:spPr>
          <a:xfrm>
            <a:off x="951545" y="5631359"/>
            <a:ext cx="7128792" cy="76944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200" b="1" dirty="0">
                <a:solidFill>
                  <a:srgbClr val="FF0000"/>
                </a:solidFill>
              </a:rPr>
              <a:t>灵敏度：</a:t>
            </a:r>
            <a:r>
              <a:rPr lang="zh-CN" altLang="en-US" sz="2200" b="1" dirty="0">
                <a:solidFill>
                  <a:srgbClr val="FF9900"/>
                </a:solidFill>
              </a:rPr>
              <a:t>压电系数</a:t>
            </a:r>
            <a:r>
              <a:rPr lang="en-US" altLang="zh-CN" sz="2200" b="1" dirty="0">
                <a:solidFill>
                  <a:srgbClr val="FF9900"/>
                </a:solidFill>
              </a:rPr>
              <a:t>	</a:t>
            </a:r>
            <a:r>
              <a:rPr lang="zh-CN" altLang="en-US" sz="2200" b="1" dirty="0">
                <a:solidFill>
                  <a:srgbClr val="FF0000"/>
                </a:solidFill>
              </a:rPr>
              <a:t>电容：</a:t>
            </a:r>
            <a:r>
              <a:rPr lang="zh-CN" altLang="en-US" sz="2200" b="1" dirty="0">
                <a:solidFill>
                  <a:srgbClr val="FF9900"/>
                </a:solidFill>
              </a:rPr>
              <a:t>介电常数</a:t>
            </a:r>
            <a:endParaRPr lang="en-US" altLang="zh-CN" sz="2200" b="1" dirty="0">
              <a:solidFill>
                <a:srgbClr val="FF9900"/>
              </a:solidFill>
            </a:endParaRPr>
          </a:p>
          <a:p>
            <a:pPr>
              <a:defRPr/>
            </a:pPr>
            <a:r>
              <a:rPr lang="zh-CN" altLang="en-US" sz="2200" b="1" dirty="0">
                <a:solidFill>
                  <a:srgbClr val="FF0000"/>
                </a:solidFill>
              </a:rPr>
              <a:t>工作温度：</a:t>
            </a:r>
            <a:r>
              <a:rPr lang="zh-CN" altLang="en-US" sz="2200" b="1" dirty="0">
                <a:solidFill>
                  <a:srgbClr val="FF9900"/>
                </a:solidFill>
              </a:rPr>
              <a:t>居里温度</a:t>
            </a:r>
            <a:r>
              <a:rPr lang="en-US" altLang="zh-CN" sz="2200" b="1" dirty="0">
                <a:solidFill>
                  <a:srgbClr val="FF9900"/>
                </a:solidFill>
              </a:rPr>
              <a:t>	</a:t>
            </a:r>
            <a:r>
              <a:rPr lang="zh-CN" altLang="en-US" sz="2200" b="1" dirty="0">
                <a:solidFill>
                  <a:srgbClr val="FF0000"/>
                </a:solidFill>
              </a:rPr>
              <a:t>机械特性：</a:t>
            </a:r>
            <a:r>
              <a:rPr lang="zh-CN" altLang="en-US" sz="2200" b="1" dirty="0">
                <a:solidFill>
                  <a:srgbClr val="FF9900"/>
                </a:solidFill>
              </a:rPr>
              <a:t>弹性系数，品质因数</a:t>
            </a:r>
          </a:p>
        </p:txBody>
      </p:sp>
      <p:grpSp>
        <p:nvGrpSpPr>
          <p:cNvPr id="28684" name="组合 4"/>
          <p:cNvGrpSpPr/>
          <p:nvPr/>
        </p:nvGrpSpPr>
        <p:grpSpPr bwMode="auto">
          <a:xfrm>
            <a:off x="539750" y="71438"/>
            <a:ext cx="7951788" cy="5278437"/>
            <a:chOff x="539552" y="71251"/>
            <a:chExt cx="7952779" cy="5277988"/>
          </a:xfrm>
        </p:grpSpPr>
        <p:graphicFrame>
          <p:nvGraphicFramePr>
            <p:cNvPr id="28685" name="Object 2"/>
            <p:cNvGraphicFramePr>
              <a:graphicFrameLocks noChangeAspect="1"/>
            </p:cNvGraphicFramePr>
            <p:nvPr/>
          </p:nvGraphicFramePr>
          <p:xfrm>
            <a:off x="651669" y="71251"/>
            <a:ext cx="7840662" cy="5111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80" name="Image" r:id="rId4" imgW="22250400" imgH="14516100" progId="Photoshop.Image.6">
                    <p:embed/>
                  </p:oleObj>
                </mc:Choice>
                <mc:Fallback>
                  <p:oleObj name="Image" r:id="rId4" imgW="22250400" imgH="14516100" progId="Photoshop.Image.6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69" y="71251"/>
                          <a:ext cx="7840662" cy="5111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 bwMode="auto">
            <a:xfrm>
              <a:off x="539552" y="149402"/>
              <a:ext cx="7952779" cy="5199837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/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BCD766-3AF7-49C6-AA18-D0B7F732A07C}"/>
              </a:ext>
            </a:extLst>
          </p:cNvPr>
          <p:cNvCxnSpPr>
            <a:cxnSpLocks/>
          </p:cNvCxnSpPr>
          <p:nvPr/>
        </p:nvCxnSpPr>
        <p:spPr bwMode="auto">
          <a:xfrm>
            <a:off x="3481720" y="1526312"/>
            <a:ext cx="576064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350CBC7-170C-4280-AEF0-61806336EF1F}"/>
              </a:ext>
            </a:extLst>
          </p:cNvPr>
          <p:cNvCxnSpPr>
            <a:cxnSpLocks/>
          </p:cNvCxnSpPr>
          <p:nvPr/>
        </p:nvCxnSpPr>
        <p:spPr bwMode="auto">
          <a:xfrm>
            <a:off x="4355976" y="1412776"/>
            <a:ext cx="576064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98F9C4-C516-42CF-B4CF-8BA27AD5EA20}"/>
              </a:ext>
            </a:extLst>
          </p:cNvPr>
          <p:cNvCxnSpPr>
            <a:cxnSpLocks/>
          </p:cNvCxnSpPr>
          <p:nvPr/>
        </p:nvCxnSpPr>
        <p:spPr bwMode="auto">
          <a:xfrm>
            <a:off x="4345816" y="1926992"/>
            <a:ext cx="576064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6F1693A7-C219-4439-B91B-BBA5D70048C1}"/>
              </a:ext>
            </a:extLst>
          </p:cNvPr>
          <p:cNvSpPr/>
          <p:nvPr/>
        </p:nvSpPr>
        <p:spPr bwMode="auto">
          <a:xfrm>
            <a:off x="6041826" y="1092381"/>
            <a:ext cx="1122462" cy="516920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C680714-9061-4B07-B49C-599AAF5787B7}"/>
              </a:ext>
            </a:extLst>
          </p:cNvPr>
          <p:cNvSpPr/>
          <p:nvPr/>
        </p:nvSpPr>
        <p:spPr bwMode="auto">
          <a:xfrm>
            <a:off x="3059832" y="3269526"/>
            <a:ext cx="1122462" cy="516920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42875" y="862013"/>
            <a:ext cx="8286750" cy="46037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23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0F642-DA2D-4044-83F4-2688C81D91E3}" type="slidenum">
              <a:rPr lang="en-US" altLang="zh-CN" sz="1400" smtClean="0"/>
              <a:t>24</a:t>
            </a:fld>
            <a:endParaRPr lang="en-US" altLang="zh-CN" sz="1400"/>
          </a:p>
        </p:txBody>
      </p:sp>
      <p:sp>
        <p:nvSpPr>
          <p:cNvPr id="36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pic>
        <p:nvPicPr>
          <p:cNvPr id="23" name="图片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03400"/>
            <a:ext cx="23431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箭头: 右 2"/>
          <p:cNvSpPr>
            <a:spLocks noChangeArrowheads="1"/>
          </p:cNvSpPr>
          <p:nvPr/>
        </p:nvSpPr>
        <p:spPr bwMode="auto">
          <a:xfrm>
            <a:off x="3214688" y="2241550"/>
            <a:ext cx="790575" cy="304800"/>
          </a:xfrm>
          <a:prstGeom prst="rightArrow">
            <a:avLst>
              <a:gd name="adj1" fmla="val 50000"/>
              <a:gd name="adj2" fmla="val 50074"/>
            </a:avLst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4220368" y="1296149"/>
            <a:ext cx="4259263" cy="1701800"/>
            <a:chOff x="4292748" y="1312764"/>
            <a:chExt cx="4259115" cy="1702716"/>
          </a:xfrm>
        </p:grpSpPr>
        <p:graphicFrame>
          <p:nvGraphicFramePr>
            <p:cNvPr id="30761" name="Object 35"/>
            <p:cNvGraphicFramePr>
              <a:graphicFrameLocks noChangeAspect="1"/>
            </p:cNvGraphicFramePr>
            <p:nvPr/>
          </p:nvGraphicFramePr>
          <p:xfrm>
            <a:off x="6319838" y="1675020"/>
            <a:ext cx="2232025" cy="868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4" name="Equation" r:id="rId5" imgW="913765" imgH="355600" progId="Equation.DSMT4">
                    <p:embed/>
                  </p:oleObj>
                </mc:Choice>
                <mc:Fallback>
                  <p:oleObj name="Equation" r:id="rId5" imgW="913765" imgH="3556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19838" y="1675020"/>
                          <a:ext cx="2232025" cy="86836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2" name="Line 11"/>
            <p:cNvSpPr>
              <a:spLocks noChangeShapeType="1"/>
            </p:cNvSpPr>
            <p:nvPr/>
          </p:nvSpPr>
          <p:spPr bwMode="auto">
            <a:xfrm rot="10800000">
              <a:off x="4384550" y="2090762"/>
              <a:ext cx="2881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3" name="Line 12"/>
            <p:cNvSpPr>
              <a:spLocks noChangeShapeType="1"/>
            </p:cNvSpPr>
            <p:nvPr/>
          </p:nvSpPr>
          <p:spPr bwMode="auto">
            <a:xfrm rot="10800000">
              <a:off x="4387725" y="2025675"/>
              <a:ext cx="2881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4" name="Oval 13"/>
            <p:cNvSpPr>
              <a:spLocks noChangeArrowheads="1"/>
            </p:cNvSpPr>
            <p:nvPr/>
          </p:nvSpPr>
          <p:spPr bwMode="auto">
            <a:xfrm>
              <a:off x="5429250" y="1312764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765" name="Rectangle 21"/>
            <p:cNvSpPr>
              <a:spLocks noChangeArrowheads="1"/>
            </p:cNvSpPr>
            <p:nvPr/>
          </p:nvSpPr>
          <p:spPr bwMode="auto">
            <a:xfrm>
              <a:off x="4292748" y="1670075"/>
              <a:ext cx="2317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q</a:t>
              </a:r>
            </a:p>
          </p:txBody>
        </p:sp>
        <p:sp>
          <p:nvSpPr>
            <p:cNvPr id="30766" name="Rectangle 25"/>
            <p:cNvSpPr>
              <a:spLocks noChangeArrowheads="1"/>
            </p:cNvSpPr>
            <p:nvPr/>
          </p:nvSpPr>
          <p:spPr bwMode="auto">
            <a:xfrm>
              <a:off x="5327328" y="1927453"/>
              <a:ext cx="390524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0767" name="Rectangle 26"/>
            <p:cNvSpPr>
              <a:spLocks noChangeArrowheads="1"/>
            </p:cNvSpPr>
            <p:nvPr/>
          </p:nvSpPr>
          <p:spPr bwMode="auto">
            <a:xfrm>
              <a:off x="4788024" y="1873274"/>
              <a:ext cx="3984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0768" name="Line 27"/>
            <p:cNvSpPr>
              <a:spLocks noChangeShapeType="1"/>
            </p:cNvSpPr>
            <p:nvPr/>
          </p:nvSpPr>
          <p:spPr bwMode="auto">
            <a:xfrm>
              <a:off x="4524523" y="2090762"/>
              <a:ext cx="6871" cy="8810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69" name="Line 28"/>
            <p:cNvSpPr>
              <a:spLocks noChangeShapeType="1"/>
            </p:cNvSpPr>
            <p:nvPr/>
          </p:nvSpPr>
          <p:spPr bwMode="auto">
            <a:xfrm flipV="1">
              <a:off x="4531394" y="1339137"/>
              <a:ext cx="3176" cy="68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70" name="Oval 13"/>
            <p:cNvSpPr>
              <a:spLocks noChangeArrowheads="1"/>
            </p:cNvSpPr>
            <p:nvPr/>
          </p:nvSpPr>
          <p:spPr bwMode="auto">
            <a:xfrm>
              <a:off x="5436667" y="2937693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771" name="Line 28"/>
            <p:cNvSpPr>
              <a:spLocks noChangeShapeType="1"/>
            </p:cNvSpPr>
            <p:nvPr/>
          </p:nvSpPr>
          <p:spPr bwMode="auto">
            <a:xfrm>
              <a:off x="4518322" y="2971799"/>
              <a:ext cx="912012" cy="120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72" name="Line 28"/>
            <p:cNvSpPr>
              <a:spLocks noChangeShapeType="1"/>
            </p:cNvSpPr>
            <p:nvPr/>
          </p:nvSpPr>
          <p:spPr bwMode="auto">
            <a:xfrm>
              <a:off x="4524523" y="1339136"/>
              <a:ext cx="912012" cy="72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4241800" y="3556000"/>
            <a:ext cx="2633663" cy="1738313"/>
            <a:chOff x="5883275" y="1513359"/>
            <a:chExt cx="2633574" cy="1738634"/>
          </a:xfrm>
        </p:grpSpPr>
        <p:sp>
          <p:nvSpPr>
            <p:cNvPr id="30749" name="Freeform 7"/>
            <p:cNvSpPr/>
            <p:nvPr/>
          </p:nvSpPr>
          <p:spPr bwMode="auto">
            <a:xfrm>
              <a:off x="6156325" y="1557338"/>
              <a:ext cx="1223963" cy="1655762"/>
            </a:xfrm>
            <a:custGeom>
              <a:avLst/>
              <a:gdLst>
                <a:gd name="T0" fmla="*/ 2147483646 w 686"/>
                <a:gd name="T1" fmla="*/ 0 h 721"/>
                <a:gd name="T2" fmla="*/ 2147483646 w 686"/>
                <a:gd name="T3" fmla="*/ 2147483646 h 721"/>
                <a:gd name="T4" fmla="*/ 0 w 686"/>
                <a:gd name="T5" fmla="*/ 2147483646 h 721"/>
                <a:gd name="T6" fmla="*/ 2147483646 w 686"/>
                <a:gd name="T7" fmla="*/ 2147483646 h 7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6"/>
                <a:gd name="T13" fmla="*/ 0 h 721"/>
                <a:gd name="T14" fmla="*/ 686 w 686"/>
                <a:gd name="T15" fmla="*/ 721 h 7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6" h="721">
                  <a:moveTo>
                    <a:pt x="686" y="0"/>
                  </a:moveTo>
                  <a:lnTo>
                    <a:pt x="1" y="1"/>
                  </a:lnTo>
                  <a:lnTo>
                    <a:pt x="0" y="721"/>
                  </a:lnTo>
                  <a:lnTo>
                    <a:pt x="686" y="7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0" name="Line 11"/>
            <p:cNvSpPr>
              <a:spLocks noChangeShapeType="1"/>
            </p:cNvSpPr>
            <p:nvPr/>
          </p:nvSpPr>
          <p:spPr bwMode="auto">
            <a:xfrm rot="10800000">
              <a:off x="6769100" y="2327275"/>
              <a:ext cx="2143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1" name="Line 12"/>
            <p:cNvSpPr>
              <a:spLocks noChangeShapeType="1"/>
            </p:cNvSpPr>
            <p:nvPr/>
          </p:nvSpPr>
          <p:spPr bwMode="auto">
            <a:xfrm rot="10800000">
              <a:off x="6769100" y="2262188"/>
              <a:ext cx="2143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2" name="Oval 13"/>
            <p:cNvSpPr>
              <a:spLocks noChangeArrowheads="1"/>
            </p:cNvSpPr>
            <p:nvPr/>
          </p:nvSpPr>
          <p:spPr bwMode="auto">
            <a:xfrm>
              <a:off x="7389813" y="1513359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753" name="Oval 17"/>
            <p:cNvSpPr>
              <a:spLocks noChangeArrowheads="1"/>
            </p:cNvSpPr>
            <p:nvPr/>
          </p:nvSpPr>
          <p:spPr bwMode="auto">
            <a:xfrm rot="5400000">
              <a:off x="5968126" y="2109760"/>
              <a:ext cx="400595" cy="404813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754" name="Rectangle 21"/>
            <p:cNvSpPr>
              <a:spLocks noChangeArrowheads="1"/>
            </p:cNvSpPr>
            <p:nvPr/>
          </p:nvSpPr>
          <p:spPr bwMode="auto">
            <a:xfrm>
              <a:off x="5883275" y="1701800"/>
              <a:ext cx="2317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q</a:t>
              </a:r>
            </a:p>
          </p:txBody>
        </p:sp>
        <p:sp>
          <p:nvSpPr>
            <p:cNvPr id="30755" name="Rectangle 25"/>
            <p:cNvSpPr>
              <a:spLocks noChangeArrowheads="1"/>
            </p:cNvSpPr>
            <p:nvPr/>
          </p:nvSpPr>
          <p:spPr bwMode="auto">
            <a:xfrm>
              <a:off x="7345274" y="2201692"/>
              <a:ext cx="1171575" cy="309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q </a:t>
              </a:r>
              <a:r>
                <a:rPr kumimoji="0" lang="zh-CN" altLang="en-US" sz="2000"/>
                <a:t>＝</a:t>
              </a: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0756" name="Rectangle 26"/>
            <p:cNvSpPr>
              <a:spLocks noChangeArrowheads="1"/>
            </p:cNvSpPr>
            <p:nvPr/>
          </p:nvSpPr>
          <p:spPr bwMode="auto">
            <a:xfrm>
              <a:off x="6965444" y="1899940"/>
              <a:ext cx="3984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0757" name="Line 27"/>
            <p:cNvSpPr>
              <a:spLocks noChangeShapeType="1"/>
            </p:cNvSpPr>
            <p:nvPr/>
          </p:nvSpPr>
          <p:spPr bwMode="auto">
            <a:xfrm>
              <a:off x="6873875" y="2335213"/>
              <a:ext cx="1588" cy="8778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758" name="Line 28"/>
            <p:cNvSpPr>
              <a:spLocks noChangeShapeType="1"/>
            </p:cNvSpPr>
            <p:nvPr/>
          </p:nvSpPr>
          <p:spPr bwMode="auto">
            <a:xfrm flipV="1">
              <a:off x="6873875" y="1557338"/>
              <a:ext cx="1588" cy="698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30759" name="直接连接符 66"/>
            <p:cNvCxnSpPr>
              <a:cxnSpLocks noChangeShapeType="1"/>
            </p:cNvCxnSpPr>
            <p:nvPr/>
          </p:nvCxnSpPr>
          <p:spPr bwMode="auto">
            <a:xfrm>
              <a:off x="6160787" y="2194659"/>
              <a:ext cx="0" cy="219131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60" name="Oval 13"/>
            <p:cNvSpPr>
              <a:spLocks noChangeArrowheads="1"/>
            </p:cNvSpPr>
            <p:nvPr/>
          </p:nvSpPr>
          <p:spPr bwMode="auto">
            <a:xfrm>
              <a:off x="7368381" y="3174206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" name="箭头: 环形 4"/>
          <p:cNvSpPr/>
          <p:nvPr/>
        </p:nvSpPr>
        <p:spPr bwMode="auto">
          <a:xfrm rot="5400000">
            <a:off x="6668294" y="3128169"/>
            <a:ext cx="1352550" cy="150018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16"/>
              <a:gd name="adj5" fmla="val 125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endParaRPr lang="zh-CN" alt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273175" y="5461000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a)</a:t>
            </a:r>
            <a:r>
              <a:rPr kumimoji="0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电压等效电路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4211638" y="5461000"/>
            <a:ext cx="1971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b)</a:t>
            </a:r>
            <a:r>
              <a:rPr kumimoji="0" lang="zh-CN" altLang="en-US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电荷等效电路</a:t>
            </a: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0732" name="组合 23"/>
          <p:cNvGrpSpPr/>
          <p:nvPr/>
        </p:nvGrpSpPr>
        <p:grpSpPr bwMode="auto">
          <a:xfrm>
            <a:off x="933450" y="3482975"/>
            <a:ext cx="2682875" cy="1800225"/>
            <a:chOff x="933442" y="3483669"/>
            <a:chExt cx="2682345" cy="1800201"/>
          </a:xfrm>
        </p:grpSpPr>
        <p:sp>
          <p:nvSpPr>
            <p:cNvPr id="30735" name="Freeform 7"/>
            <p:cNvSpPr/>
            <p:nvPr/>
          </p:nvSpPr>
          <p:spPr bwMode="auto">
            <a:xfrm>
              <a:off x="1457400" y="3589215"/>
              <a:ext cx="465474" cy="1655762"/>
            </a:xfrm>
            <a:custGeom>
              <a:avLst/>
              <a:gdLst>
                <a:gd name="T0" fmla="*/ 2147483646 w 686"/>
                <a:gd name="T1" fmla="*/ 0 h 721"/>
                <a:gd name="T2" fmla="*/ 2147483646 w 686"/>
                <a:gd name="T3" fmla="*/ 2147483646 h 721"/>
                <a:gd name="T4" fmla="*/ 0 w 686"/>
                <a:gd name="T5" fmla="*/ 2147483646 h 721"/>
                <a:gd name="T6" fmla="*/ 2147483646 w 686"/>
                <a:gd name="T7" fmla="*/ 2147483646 h 7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6"/>
                <a:gd name="T13" fmla="*/ 0 h 721"/>
                <a:gd name="T14" fmla="*/ 686 w 686"/>
                <a:gd name="T15" fmla="*/ 721 h 7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6" h="721">
                  <a:moveTo>
                    <a:pt x="686" y="0"/>
                  </a:moveTo>
                  <a:lnTo>
                    <a:pt x="1" y="1"/>
                  </a:lnTo>
                  <a:lnTo>
                    <a:pt x="0" y="721"/>
                  </a:lnTo>
                  <a:lnTo>
                    <a:pt x="686" y="7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736" name="组合 13"/>
            <p:cNvGrpSpPr/>
            <p:nvPr/>
          </p:nvGrpSpPr>
          <p:grpSpPr bwMode="auto">
            <a:xfrm rot="-5400000">
              <a:off x="1861466" y="3558282"/>
              <a:ext cx="214313" cy="65087"/>
              <a:chOff x="2070174" y="4294065"/>
              <a:chExt cx="214313" cy="65087"/>
            </a:xfrm>
          </p:grpSpPr>
          <p:sp>
            <p:nvSpPr>
              <p:cNvPr id="30747" name="Line 11"/>
              <p:cNvSpPr>
                <a:spLocks noChangeShapeType="1"/>
              </p:cNvSpPr>
              <p:nvPr/>
            </p:nvSpPr>
            <p:spPr bwMode="auto">
              <a:xfrm rot="10800000">
                <a:off x="2070174" y="4359152"/>
                <a:ext cx="21431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8" name="Line 12"/>
              <p:cNvSpPr>
                <a:spLocks noChangeShapeType="1"/>
              </p:cNvSpPr>
              <p:nvPr/>
            </p:nvSpPr>
            <p:spPr bwMode="auto">
              <a:xfrm rot="10800000">
                <a:off x="2070174" y="4294065"/>
                <a:ext cx="21431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737" name="Oval 13"/>
            <p:cNvSpPr>
              <a:spLocks noChangeArrowheads="1"/>
            </p:cNvSpPr>
            <p:nvPr/>
          </p:nvSpPr>
          <p:spPr bwMode="auto">
            <a:xfrm>
              <a:off x="2690887" y="3545236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0738" name="Rectangle 21"/>
            <p:cNvSpPr>
              <a:spLocks noChangeArrowheads="1"/>
            </p:cNvSpPr>
            <p:nvPr/>
          </p:nvSpPr>
          <p:spPr bwMode="auto">
            <a:xfrm>
              <a:off x="933442" y="3926161"/>
              <a:ext cx="465474" cy="20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endParaRPr kumimoji="0" lang="en-US" altLang="zh-CN" sz="2000" i="1"/>
            </a:p>
          </p:txBody>
        </p:sp>
        <p:sp>
          <p:nvSpPr>
            <p:cNvPr id="30739" name="Rectangle 25"/>
            <p:cNvSpPr>
              <a:spLocks noChangeArrowheads="1"/>
            </p:cNvSpPr>
            <p:nvPr/>
          </p:nvSpPr>
          <p:spPr bwMode="auto">
            <a:xfrm>
              <a:off x="2444212" y="4223396"/>
              <a:ext cx="1171575" cy="309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r>
                <a:rPr kumimoji="0" lang="zh-CN" altLang="en-US" sz="2000"/>
                <a:t>＝</a:t>
              </a:r>
              <a:r>
                <a:rPr kumimoji="0" lang="en-US" altLang="zh-CN" sz="2000" i="1"/>
                <a:t> q /C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0740" name="Rectangle 26"/>
            <p:cNvSpPr>
              <a:spLocks noChangeArrowheads="1"/>
            </p:cNvSpPr>
            <p:nvPr/>
          </p:nvSpPr>
          <p:spPr bwMode="auto">
            <a:xfrm>
              <a:off x="1848772" y="3730056"/>
              <a:ext cx="3984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0741" name="Oval 13"/>
            <p:cNvSpPr>
              <a:spLocks noChangeArrowheads="1"/>
            </p:cNvSpPr>
            <p:nvPr/>
          </p:nvSpPr>
          <p:spPr bwMode="auto">
            <a:xfrm>
              <a:off x="2669455" y="5206083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30742" name="组合 12"/>
            <p:cNvGrpSpPr/>
            <p:nvPr/>
          </p:nvGrpSpPr>
          <p:grpSpPr bwMode="auto">
            <a:xfrm rot="5400000">
              <a:off x="1254051" y="4137497"/>
              <a:ext cx="404813" cy="400595"/>
              <a:chOff x="1115616" y="4077072"/>
              <a:chExt cx="404813" cy="400595"/>
            </a:xfrm>
          </p:grpSpPr>
          <p:sp>
            <p:nvSpPr>
              <p:cNvPr id="30745" name="Oval 17"/>
              <p:cNvSpPr>
                <a:spLocks noChangeArrowheads="1"/>
              </p:cNvSpPr>
              <p:nvPr/>
            </p:nvSpPr>
            <p:spPr bwMode="auto">
              <a:xfrm rot="5400000">
                <a:off x="1117725" y="4074963"/>
                <a:ext cx="400595" cy="404813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cxnSp>
            <p:nvCxnSpPr>
              <p:cNvPr id="30746" name="直接连接符 66"/>
              <p:cNvCxnSpPr>
                <a:cxnSpLocks noChangeShapeType="1"/>
              </p:cNvCxnSpPr>
              <p:nvPr/>
            </p:nvCxnSpPr>
            <p:spPr bwMode="auto">
              <a:xfrm>
                <a:off x="1310386" y="4159862"/>
                <a:ext cx="0" cy="219131"/>
              </a:xfrm>
              <a:prstGeom prst="line">
                <a:avLst/>
              </a:prstGeom>
              <a:noFill/>
              <a:ln w="38100" algn="ctr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0743" name="直接连接符 15"/>
            <p:cNvCxnSpPr>
              <a:endCxn id="30737" idx="2"/>
            </p:cNvCxnSpPr>
            <p:nvPr/>
          </p:nvCxnSpPr>
          <p:spPr bwMode="auto">
            <a:xfrm flipV="1">
              <a:off x="1991173" y="3584130"/>
              <a:ext cx="699714" cy="5086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44" name="直接连接符 70"/>
            <p:cNvCxnSpPr/>
            <p:nvPr/>
          </p:nvCxnSpPr>
          <p:spPr bwMode="auto">
            <a:xfrm>
              <a:off x="1922874" y="5241802"/>
              <a:ext cx="746581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733" name="Rectangle 4"/>
          <p:cNvSpPr>
            <a:spLocks noRot="1" noChangeArrowheads="1"/>
          </p:cNvSpPr>
          <p:nvPr/>
        </p:nvSpPr>
        <p:spPr bwMode="auto">
          <a:xfrm>
            <a:off x="204788" y="33338"/>
            <a:ext cx="68214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压电式传感器的测量电路</a:t>
            </a:r>
          </a:p>
        </p:txBody>
      </p:sp>
      <p:sp>
        <p:nvSpPr>
          <p:cNvPr id="30734" name="矩形 20"/>
          <p:cNvSpPr>
            <a:spLocks noChangeArrowheads="1"/>
          </p:cNvSpPr>
          <p:nvPr/>
        </p:nvSpPr>
        <p:spPr bwMode="auto">
          <a:xfrm>
            <a:off x="428625" y="1084263"/>
            <a:ext cx="28400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4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2.1</a:t>
            </a:r>
            <a:r>
              <a:rPr kumimoji="0" lang="zh-CN" altLang="en-US" sz="24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传感器等效电路</a:t>
            </a:r>
            <a:endParaRPr kumimoji="0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3" name="Text Box 37">
            <a:extLst>
              <a:ext uri="{FF2B5EF4-FFF2-40B4-BE49-F238E27FC236}">
                <a16:creationId xmlns:a16="http://schemas.microsoft.com/office/drawing/2014/main" id="{16A1C976-ABD3-4B99-A9BE-FEFE1C0E0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116" y="2546350"/>
            <a:ext cx="2592388" cy="39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1800" i="1" dirty="0">
                <a:ea typeface="楷体_GB2312" pitchFamily="49" charset="-122"/>
              </a:rPr>
              <a:t>t</a:t>
            </a:r>
            <a:r>
              <a:rPr kumimoji="0" lang="zh-CN" altLang="en-US" sz="1800" dirty="0">
                <a:ea typeface="楷体_GB2312" pitchFamily="49" charset="-122"/>
              </a:rPr>
              <a:t>：晶体厚度（</a:t>
            </a:r>
            <a:r>
              <a:rPr kumimoji="0" lang="en-US" altLang="zh-CN" sz="1800" dirty="0">
                <a:ea typeface="楷体_GB2312" pitchFamily="49" charset="-122"/>
              </a:rPr>
              <a:t>m</a:t>
            </a:r>
            <a:r>
              <a:rPr kumimoji="0" lang="zh-CN" altLang="en-US" sz="1800" dirty="0"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58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2"/>
          <p:cNvSpPr txBox="1">
            <a:spLocks noChangeArrowheads="1"/>
          </p:cNvSpPr>
          <p:nvPr/>
        </p:nvSpPr>
        <p:spPr bwMode="auto">
          <a:xfrm>
            <a:off x="735013" y="3808413"/>
            <a:ext cx="81375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30000"/>
              </a:lnSpc>
              <a:buClr>
                <a:srgbClr val="FFFF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现在思考一个问题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0" lang="zh-CN" altLang="en-US" sz="2000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电荷能不能长期保存（有无“</a:t>
            </a:r>
            <a:r>
              <a:rPr kumimoji="0" lang="zh-CN" altLang="en-US" sz="20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漏损</a:t>
            </a:r>
            <a:r>
              <a:rPr kumimoji="0" lang="zh-CN" altLang="en-US" sz="2000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”）？</a:t>
            </a:r>
          </a:p>
        </p:txBody>
      </p:sp>
      <p:sp>
        <p:nvSpPr>
          <p:cNvPr id="40963" name="Text Box 34"/>
          <p:cNvSpPr txBox="1">
            <a:spLocks noChangeArrowheads="1"/>
          </p:cNvSpPr>
          <p:nvPr/>
        </p:nvSpPr>
        <p:spPr bwMode="auto">
          <a:xfrm>
            <a:off x="1475632" y="5819326"/>
            <a:ext cx="5730031" cy="49725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  <a:defRPr/>
            </a:pPr>
            <a:r>
              <a:rPr kumimoji="0" lang="en-US" altLang="zh-CN" sz="24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♦ </a:t>
            </a:r>
            <a:r>
              <a:rPr kumimoji="0" lang="zh-CN" altLang="en-US" sz="2400" dirty="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记住：压电传感器</a:t>
            </a:r>
            <a:r>
              <a:rPr kumimoji="0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不适合于静态测量</a:t>
            </a:r>
          </a:p>
        </p:txBody>
      </p:sp>
      <p:sp>
        <p:nvSpPr>
          <p:cNvPr id="32" name="矩形 31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77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E48062-83FE-4346-9293-E3317E8FA288}" type="slidenum">
              <a:rPr lang="en-US" altLang="zh-CN" sz="1400" smtClean="0"/>
              <a:t>25</a:t>
            </a:fld>
            <a:endParaRPr lang="en-US" altLang="zh-CN" sz="1400"/>
          </a:p>
        </p:txBody>
      </p:sp>
      <p:sp>
        <p:nvSpPr>
          <p:cNvPr id="34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603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2.1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传感器的等效电路（续）</a:t>
            </a:r>
          </a:p>
        </p:txBody>
      </p:sp>
      <p:sp>
        <p:nvSpPr>
          <p:cNvPr id="32798" name="Freeform 7"/>
          <p:cNvSpPr/>
          <p:nvPr/>
        </p:nvSpPr>
        <p:spPr bwMode="auto">
          <a:xfrm>
            <a:off x="4845058" y="1406046"/>
            <a:ext cx="1543627" cy="1655456"/>
          </a:xfrm>
          <a:custGeom>
            <a:avLst/>
            <a:gdLst>
              <a:gd name="T0" fmla="*/ 2147483646 w 686"/>
              <a:gd name="T1" fmla="*/ 0 h 721"/>
              <a:gd name="T2" fmla="*/ 2147483646 w 686"/>
              <a:gd name="T3" fmla="*/ 2147483646 h 721"/>
              <a:gd name="T4" fmla="*/ 0 w 686"/>
              <a:gd name="T5" fmla="*/ 2147483646 h 721"/>
              <a:gd name="T6" fmla="*/ 2147483646 w 686"/>
              <a:gd name="T7" fmla="*/ 2147483646 h 721"/>
              <a:gd name="T8" fmla="*/ 0 60000 65536"/>
              <a:gd name="T9" fmla="*/ 0 60000 65536"/>
              <a:gd name="T10" fmla="*/ 0 60000 65536"/>
              <a:gd name="T11" fmla="*/ 0 60000 65536"/>
              <a:gd name="T12" fmla="*/ 0 w 686"/>
              <a:gd name="T13" fmla="*/ 0 h 721"/>
              <a:gd name="T14" fmla="*/ 686 w 686"/>
              <a:gd name="T15" fmla="*/ 721 h 7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6" h="721">
                <a:moveTo>
                  <a:pt x="686" y="0"/>
                </a:moveTo>
                <a:lnTo>
                  <a:pt x="1" y="1"/>
                </a:lnTo>
                <a:lnTo>
                  <a:pt x="0" y="721"/>
                </a:lnTo>
                <a:lnTo>
                  <a:pt x="686" y="721"/>
                </a:lnTo>
              </a:path>
            </a:pathLst>
          </a:cu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9" name="Line 11"/>
          <p:cNvSpPr>
            <a:spLocks noChangeShapeType="1"/>
          </p:cNvSpPr>
          <p:nvPr/>
        </p:nvSpPr>
        <p:spPr bwMode="auto">
          <a:xfrm rot="10800000">
            <a:off x="5457855" y="2175841"/>
            <a:ext cx="21432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0" name="Line 12"/>
          <p:cNvSpPr>
            <a:spLocks noChangeShapeType="1"/>
          </p:cNvSpPr>
          <p:nvPr/>
        </p:nvSpPr>
        <p:spPr bwMode="auto">
          <a:xfrm rot="10800000">
            <a:off x="5457855" y="2110766"/>
            <a:ext cx="21432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1" name="Oval 13"/>
          <p:cNvSpPr>
            <a:spLocks noChangeArrowheads="1"/>
          </p:cNvSpPr>
          <p:nvPr/>
        </p:nvSpPr>
        <p:spPr bwMode="auto">
          <a:xfrm>
            <a:off x="6372200" y="1362075"/>
            <a:ext cx="71439" cy="7777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802" name="Oval 17"/>
          <p:cNvSpPr>
            <a:spLocks noChangeArrowheads="1"/>
          </p:cNvSpPr>
          <p:nvPr/>
        </p:nvSpPr>
        <p:spPr bwMode="auto">
          <a:xfrm rot="5400000">
            <a:off x="4656898" y="1958322"/>
            <a:ext cx="400521" cy="404827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803" name="Rectangle 21"/>
          <p:cNvSpPr>
            <a:spLocks noChangeArrowheads="1"/>
          </p:cNvSpPr>
          <p:nvPr/>
        </p:nvSpPr>
        <p:spPr bwMode="auto">
          <a:xfrm>
            <a:off x="4572000" y="1550481"/>
            <a:ext cx="231783" cy="33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en-US" altLang="zh-CN" sz="2000" i="1"/>
              <a:t>q</a:t>
            </a:r>
          </a:p>
        </p:txBody>
      </p:sp>
      <p:sp>
        <p:nvSpPr>
          <p:cNvPr id="32804" name="Rectangle 25"/>
          <p:cNvSpPr>
            <a:spLocks noChangeArrowheads="1"/>
          </p:cNvSpPr>
          <p:nvPr/>
        </p:nvSpPr>
        <p:spPr bwMode="auto">
          <a:xfrm>
            <a:off x="6572123" y="2051178"/>
            <a:ext cx="1171615" cy="30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en-US" altLang="zh-CN" sz="2000" i="1" dirty="0"/>
              <a:t>q </a:t>
            </a:r>
            <a:r>
              <a:rPr kumimoji="0" lang="zh-CN" altLang="en-US" sz="2000" dirty="0"/>
              <a:t>＝</a:t>
            </a:r>
            <a:r>
              <a:rPr kumimoji="0" lang="en-US" altLang="zh-CN" sz="2000" i="1" dirty="0" err="1"/>
              <a:t>U</a:t>
            </a:r>
            <a:r>
              <a:rPr kumimoji="0" lang="en-US" altLang="zh-CN" sz="2000" baseline="-25000" dirty="0" err="1"/>
              <a:t>a</a:t>
            </a:r>
            <a:r>
              <a:rPr kumimoji="0" lang="en-US" altLang="zh-CN" sz="2000" i="1" dirty="0" err="1"/>
              <a:t>C</a:t>
            </a:r>
            <a:r>
              <a:rPr kumimoji="0" lang="en-US" altLang="zh-CN" sz="2000" baseline="-25000" dirty="0" err="1"/>
              <a:t>a</a:t>
            </a:r>
            <a:endParaRPr kumimoji="0" lang="en-US" altLang="zh-CN" sz="2000" dirty="0"/>
          </a:p>
        </p:txBody>
      </p:sp>
      <p:sp>
        <p:nvSpPr>
          <p:cNvPr id="32805" name="Rectangle 26"/>
          <p:cNvSpPr>
            <a:spLocks noChangeArrowheads="1"/>
          </p:cNvSpPr>
          <p:nvPr/>
        </p:nvSpPr>
        <p:spPr bwMode="auto">
          <a:xfrm>
            <a:off x="5218037" y="1626714"/>
            <a:ext cx="398476" cy="30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en-US" altLang="zh-CN" sz="2000" i="1" dirty="0"/>
              <a:t>C</a:t>
            </a:r>
            <a:r>
              <a:rPr kumimoji="0" lang="en-US" altLang="zh-CN" sz="2000" baseline="-25000" dirty="0"/>
              <a:t>a</a:t>
            </a:r>
            <a:endParaRPr kumimoji="0" lang="en-US" altLang="zh-CN" sz="2000" dirty="0"/>
          </a:p>
        </p:txBody>
      </p:sp>
      <p:sp>
        <p:nvSpPr>
          <p:cNvPr id="32806" name="Line 27"/>
          <p:cNvSpPr>
            <a:spLocks noChangeShapeType="1"/>
          </p:cNvSpPr>
          <p:nvPr/>
        </p:nvSpPr>
        <p:spPr bwMode="auto">
          <a:xfrm>
            <a:off x="5562633" y="2183777"/>
            <a:ext cx="1588" cy="877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807" name="Line 28"/>
          <p:cNvSpPr>
            <a:spLocks noChangeShapeType="1"/>
          </p:cNvSpPr>
          <p:nvPr/>
        </p:nvSpPr>
        <p:spPr bwMode="auto">
          <a:xfrm flipV="1">
            <a:off x="5562633" y="1406046"/>
            <a:ext cx="1588" cy="69837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32808" name="直接连接符 66"/>
          <p:cNvCxnSpPr>
            <a:cxnSpLocks noChangeShapeType="1"/>
          </p:cNvCxnSpPr>
          <p:nvPr/>
        </p:nvCxnSpPr>
        <p:spPr bwMode="auto">
          <a:xfrm>
            <a:off x="4849521" y="2043249"/>
            <a:ext cx="0" cy="219091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09" name="Oval 13"/>
          <p:cNvSpPr>
            <a:spLocks noChangeArrowheads="1"/>
          </p:cNvSpPr>
          <p:nvPr/>
        </p:nvSpPr>
        <p:spPr bwMode="auto">
          <a:xfrm>
            <a:off x="6372200" y="3022615"/>
            <a:ext cx="71439" cy="7777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603375" y="3265488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a)</a:t>
            </a:r>
            <a:r>
              <a:rPr kumimoji="0" lang="zh-CN" altLang="en-US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电压等效电路</a:t>
            </a: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541838" y="3265488"/>
            <a:ext cx="1973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b)</a:t>
            </a:r>
            <a:r>
              <a:rPr kumimoji="0" lang="zh-CN" altLang="en-US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电荷等效电路</a:t>
            </a: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2781" name="组合 23"/>
          <p:cNvGrpSpPr/>
          <p:nvPr/>
        </p:nvGrpSpPr>
        <p:grpSpPr bwMode="auto">
          <a:xfrm>
            <a:off x="1263650" y="1289050"/>
            <a:ext cx="2682875" cy="1800225"/>
            <a:chOff x="933442" y="3483669"/>
            <a:chExt cx="2682345" cy="1800201"/>
          </a:xfrm>
        </p:grpSpPr>
        <p:sp>
          <p:nvSpPr>
            <p:cNvPr id="32784" name="Freeform 7"/>
            <p:cNvSpPr/>
            <p:nvPr/>
          </p:nvSpPr>
          <p:spPr bwMode="auto">
            <a:xfrm>
              <a:off x="1457400" y="3589215"/>
              <a:ext cx="465474" cy="1655762"/>
            </a:xfrm>
            <a:custGeom>
              <a:avLst/>
              <a:gdLst>
                <a:gd name="T0" fmla="*/ 2147483646 w 686"/>
                <a:gd name="T1" fmla="*/ 0 h 721"/>
                <a:gd name="T2" fmla="*/ 2147483646 w 686"/>
                <a:gd name="T3" fmla="*/ 2147483646 h 721"/>
                <a:gd name="T4" fmla="*/ 0 w 686"/>
                <a:gd name="T5" fmla="*/ 2147483646 h 721"/>
                <a:gd name="T6" fmla="*/ 2147483646 w 686"/>
                <a:gd name="T7" fmla="*/ 2147483646 h 7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6"/>
                <a:gd name="T13" fmla="*/ 0 h 721"/>
                <a:gd name="T14" fmla="*/ 686 w 686"/>
                <a:gd name="T15" fmla="*/ 721 h 7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6" h="721">
                  <a:moveTo>
                    <a:pt x="686" y="0"/>
                  </a:moveTo>
                  <a:lnTo>
                    <a:pt x="1" y="1"/>
                  </a:lnTo>
                  <a:lnTo>
                    <a:pt x="0" y="721"/>
                  </a:lnTo>
                  <a:lnTo>
                    <a:pt x="686" y="7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785" name="组合 25"/>
            <p:cNvGrpSpPr/>
            <p:nvPr/>
          </p:nvGrpSpPr>
          <p:grpSpPr bwMode="auto">
            <a:xfrm rot="-5400000">
              <a:off x="1861466" y="3558282"/>
              <a:ext cx="214313" cy="65087"/>
              <a:chOff x="2070174" y="4294065"/>
              <a:chExt cx="214313" cy="65087"/>
            </a:xfrm>
          </p:grpSpPr>
          <p:sp>
            <p:nvSpPr>
              <p:cNvPr id="32796" name="Line 11"/>
              <p:cNvSpPr>
                <a:spLocks noChangeShapeType="1"/>
              </p:cNvSpPr>
              <p:nvPr/>
            </p:nvSpPr>
            <p:spPr bwMode="auto">
              <a:xfrm rot="10800000">
                <a:off x="2070174" y="4359152"/>
                <a:ext cx="21431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7" name="Line 12"/>
              <p:cNvSpPr>
                <a:spLocks noChangeShapeType="1"/>
              </p:cNvSpPr>
              <p:nvPr/>
            </p:nvSpPr>
            <p:spPr bwMode="auto">
              <a:xfrm rot="10800000">
                <a:off x="2070174" y="4294065"/>
                <a:ext cx="21431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786" name="Oval 13"/>
            <p:cNvSpPr>
              <a:spLocks noChangeArrowheads="1"/>
            </p:cNvSpPr>
            <p:nvPr/>
          </p:nvSpPr>
          <p:spPr bwMode="auto">
            <a:xfrm>
              <a:off x="2690887" y="3545236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2787" name="Rectangle 21"/>
            <p:cNvSpPr>
              <a:spLocks noChangeArrowheads="1"/>
            </p:cNvSpPr>
            <p:nvPr/>
          </p:nvSpPr>
          <p:spPr bwMode="auto">
            <a:xfrm>
              <a:off x="933442" y="3926161"/>
              <a:ext cx="465474" cy="20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endParaRPr kumimoji="0" lang="en-US" altLang="zh-CN" sz="2000" i="1"/>
            </a:p>
          </p:txBody>
        </p:sp>
        <p:sp>
          <p:nvSpPr>
            <p:cNvPr id="32788" name="Rectangle 25"/>
            <p:cNvSpPr>
              <a:spLocks noChangeArrowheads="1"/>
            </p:cNvSpPr>
            <p:nvPr/>
          </p:nvSpPr>
          <p:spPr bwMode="auto">
            <a:xfrm>
              <a:off x="2444212" y="4223396"/>
              <a:ext cx="1171575" cy="309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r>
                <a:rPr kumimoji="0" lang="zh-CN" altLang="en-US" sz="2000"/>
                <a:t>＝</a:t>
              </a:r>
              <a:r>
                <a:rPr kumimoji="0" lang="en-US" altLang="zh-CN" sz="2000" i="1"/>
                <a:t> q /C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2789" name="Rectangle 26"/>
            <p:cNvSpPr>
              <a:spLocks noChangeArrowheads="1"/>
            </p:cNvSpPr>
            <p:nvPr/>
          </p:nvSpPr>
          <p:spPr bwMode="auto">
            <a:xfrm>
              <a:off x="1848772" y="3730056"/>
              <a:ext cx="3984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2790" name="Oval 13"/>
            <p:cNvSpPr>
              <a:spLocks noChangeArrowheads="1"/>
            </p:cNvSpPr>
            <p:nvPr/>
          </p:nvSpPr>
          <p:spPr bwMode="auto">
            <a:xfrm>
              <a:off x="2669455" y="5206083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32791" name="组合 32"/>
            <p:cNvGrpSpPr/>
            <p:nvPr/>
          </p:nvGrpSpPr>
          <p:grpSpPr bwMode="auto">
            <a:xfrm rot="5400000">
              <a:off x="1254051" y="4137497"/>
              <a:ext cx="404813" cy="400595"/>
              <a:chOff x="1115616" y="4077072"/>
              <a:chExt cx="404813" cy="400595"/>
            </a:xfrm>
          </p:grpSpPr>
          <p:sp>
            <p:nvSpPr>
              <p:cNvPr id="32794" name="Oval 17"/>
              <p:cNvSpPr>
                <a:spLocks noChangeArrowheads="1"/>
              </p:cNvSpPr>
              <p:nvPr/>
            </p:nvSpPr>
            <p:spPr bwMode="auto">
              <a:xfrm rot="5400000">
                <a:off x="1117725" y="4074963"/>
                <a:ext cx="400595" cy="404813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cxnSp>
            <p:nvCxnSpPr>
              <p:cNvPr id="32795" name="直接连接符 66"/>
              <p:cNvCxnSpPr>
                <a:cxnSpLocks noChangeShapeType="1"/>
              </p:cNvCxnSpPr>
              <p:nvPr/>
            </p:nvCxnSpPr>
            <p:spPr bwMode="auto">
              <a:xfrm>
                <a:off x="1310386" y="4159862"/>
                <a:ext cx="0" cy="219131"/>
              </a:xfrm>
              <a:prstGeom prst="line">
                <a:avLst/>
              </a:prstGeom>
              <a:noFill/>
              <a:ln w="38100" algn="ctr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2792" name="直接连接符 34"/>
            <p:cNvCxnSpPr>
              <a:endCxn id="32786" idx="2"/>
            </p:cNvCxnSpPr>
            <p:nvPr/>
          </p:nvCxnSpPr>
          <p:spPr bwMode="auto">
            <a:xfrm flipV="1">
              <a:off x="1991173" y="3584130"/>
              <a:ext cx="699714" cy="5086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93" name="直接连接符 35"/>
            <p:cNvCxnSpPr/>
            <p:nvPr/>
          </p:nvCxnSpPr>
          <p:spPr bwMode="auto">
            <a:xfrm>
              <a:off x="1922874" y="5241802"/>
              <a:ext cx="746581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782" name="Text Box 32"/>
          <p:cNvSpPr txBox="1">
            <a:spLocks noChangeArrowheads="1"/>
          </p:cNvSpPr>
          <p:nvPr/>
        </p:nvSpPr>
        <p:spPr bwMode="auto">
          <a:xfrm>
            <a:off x="467544" y="4273466"/>
            <a:ext cx="84089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30000"/>
              </a:lnSpc>
              <a:buClr>
                <a:srgbClr val="FFFF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结论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0" lang="zh-CN" altLang="en-US" sz="2000" dirty="0">
                <a:solidFill>
                  <a:srgbClr val="0000FF"/>
                </a:solidFill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不能</a:t>
            </a:r>
            <a:r>
              <a:rPr kumimoji="0" lang="en-US" altLang="zh-CN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存在测量电路阻抗，传感器内部有电阻，必然存在“</a:t>
            </a:r>
            <a:r>
              <a:rPr kumimoji="0" lang="zh-CN" altLang="en-US" sz="2000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漏损</a:t>
            </a:r>
            <a:r>
              <a:rPr kumimoji="0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”</a:t>
            </a:r>
            <a:endParaRPr kumimoji="0" lang="zh-CN" altLang="en-US" sz="20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783" name="Text Box 32"/>
          <p:cNvSpPr txBox="1">
            <a:spLocks noChangeArrowheads="1"/>
          </p:cNvSpPr>
          <p:nvPr/>
        </p:nvSpPr>
        <p:spPr bwMode="auto">
          <a:xfrm>
            <a:off x="467544" y="4746541"/>
            <a:ext cx="813752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30000"/>
              </a:lnSpc>
              <a:buClr>
                <a:srgbClr val="FFFF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推论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0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压电传感器仅适合动态测量，不适合静态测量，做得好的压电传感器最多可实现准静态测量。</a:t>
            </a:r>
            <a:r>
              <a:rPr kumimoji="0" lang="zh-CN" altLang="en-US" sz="2000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重要特性！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F175D03-EBF1-4748-B831-F4D2BAD67895}"/>
              </a:ext>
            </a:extLst>
          </p:cNvPr>
          <p:cNvGrpSpPr/>
          <p:nvPr/>
        </p:nvGrpSpPr>
        <p:grpSpPr>
          <a:xfrm>
            <a:off x="2194010" y="1412776"/>
            <a:ext cx="446834" cy="1655456"/>
            <a:chOff x="1979543" y="2102756"/>
            <a:chExt cx="446834" cy="2068148"/>
          </a:xfrm>
        </p:grpSpPr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CDC2A043-A126-4F15-9E5A-5D5744C2B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287" y="2102756"/>
              <a:ext cx="1809" cy="2068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2ABC8D58-2B2E-45A1-9B91-BC14B50E2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814" y="2836948"/>
              <a:ext cx="108563" cy="61837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2" name="Rectangle 14">
              <a:extLst>
                <a:ext uri="{FF2B5EF4-FFF2-40B4-BE49-F238E27FC236}">
                  <a16:creationId xmlns:a16="http://schemas.microsoft.com/office/drawing/2014/main" id="{0234B1F5-4EA1-4A7B-98F8-5AE52A90B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543" y="2926913"/>
              <a:ext cx="338355" cy="419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b="1" i="1" dirty="0"/>
                <a:t>R</a:t>
              </a:r>
              <a:r>
                <a:rPr kumimoji="0" lang="en-US" altLang="zh-CN" sz="2000" b="1" baseline="-25000" dirty="0"/>
                <a:t>a</a:t>
              </a:r>
              <a:endParaRPr kumimoji="0" lang="en-US" altLang="zh-CN" sz="2000" b="1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21AC72E-0112-4A33-9FA9-137BCDA490C4}"/>
              </a:ext>
            </a:extLst>
          </p:cNvPr>
          <p:cNvGrpSpPr/>
          <p:nvPr/>
        </p:nvGrpSpPr>
        <p:grpSpPr>
          <a:xfrm>
            <a:off x="5778648" y="1410445"/>
            <a:ext cx="446834" cy="1655456"/>
            <a:chOff x="1979543" y="2102756"/>
            <a:chExt cx="446834" cy="2068148"/>
          </a:xfrm>
        </p:grpSpPr>
        <p:sp>
          <p:nvSpPr>
            <p:cNvPr id="45" name="Line 7">
              <a:extLst>
                <a:ext uri="{FF2B5EF4-FFF2-40B4-BE49-F238E27FC236}">
                  <a16:creationId xmlns:a16="http://schemas.microsoft.com/office/drawing/2014/main" id="{BBA92F5A-4923-4787-9A4B-9A9DF98A4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287" y="2102756"/>
              <a:ext cx="1809" cy="2068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11">
              <a:extLst>
                <a:ext uri="{FF2B5EF4-FFF2-40B4-BE49-F238E27FC236}">
                  <a16:creationId xmlns:a16="http://schemas.microsoft.com/office/drawing/2014/main" id="{8B2361E3-A026-4353-B8DC-F2BB1E8CB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814" y="2836948"/>
              <a:ext cx="108563" cy="61837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3DDBA83F-890F-4B25-ABE6-A6C4896EA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543" y="2926913"/>
              <a:ext cx="338355" cy="419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b="1" i="1" dirty="0"/>
                <a:t>R</a:t>
              </a:r>
              <a:r>
                <a:rPr kumimoji="0" lang="en-US" altLang="zh-CN" sz="2000" b="1" baseline="-25000" dirty="0"/>
                <a:t>a</a:t>
              </a:r>
              <a:endParaRPr kumimoji="0" lang="en-US" altLang="zh-CN" sz="2000" b="1" dirty="0"/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22" grpId="0"/>
      <p:bldP spid="23" grpId="0"/>
      <p:bldP spid="32782" grpId="0"/>
      <p:bldP spid="327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6"/>
          <p:cNvSpPr txBox="1">
            <a:spLocks noChangeArrowheads="1"/>
          </p:cNvSpPr>
          <p:nvPr/>
        </p:nvSpPr>
        <p:spPr bwMode="auto">
          <a:xfrm>
            <a:off x="5191125" y="1979613"/>
            <a:ext cx="3240088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b="1" i="1" dirty="0">
                <a:latin typeface="+mn-lt"/>
                <a:ea typeface="楷体_GB2312" pitchFamily="49" charset="-122"/>
              </a:rPr>
              <a:t>C</a:t>
            </a:r>
            <a:r>
              <a:rPr kumimoji="0" lang="en-US" altLang="zh-CN" sz="1800" b="1" baseline="-25000" dirty="0">
                <a:latin typeface="+mn-lt"/>
                <a:ea typeface="楷体_GB2312" pitchFamily="49" charset="-122"/>
              </a:rPr>
              <a:t>a</a:t>
            </a:r>
            <a:r>
              <a:rPr kumimoji="0" lang="en-US" altLang="zh-CN" sz="1800" b="1" dirty="0">
                <a:latin typeface="+mn-lt"/>
                <a:ea typeface="楷体_GB2312" pitchFamily="49" charset="-122"/>
              </a:rPr>
              <a:t>—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传感器的</a:t>
            </a:r>
            <a:r>
              <a:rPr kumimoji="0" lang="zh-CN" altLang="en-US" sz="1800" b="1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固有电容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b="1" i="1" dirty="0">
                <a:latin typeface="+mn-lt"/>
                <a:ea typeface="楷体_GB2312" pitchFamily="49" charset="-122"/>
              </a:rPr>
              <a:t>R</a:t>
            </a:r>
            <a:r>
              <a:rPr kumimoji="0" lang="en-US" altLang="zh-CN" sz="1800" b="1" baseline="-25000" dirty="0">
                <a:latin typeface="+mn-lt"/>
                <a:ea typeface="楷体_GB2312" pitchFamily="49" charset="-122"/>
              </a:rPr>
              <a:t>a</a:t>
            </a:r>
            <a:r>
              <a:rPr kumimoji="0" lang="en-US" altLang="zh-CN" sz="1800" b="1" dirty="0">
                <a:latin typeface="+mn-lt"/>
                <a:ea typeface="楷体_GB2312" pitchFamily="49" charset="-122"/>
              </a:rPr>
              <a:t> —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包括连接导线在内的传感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kumimoji="0" lang="zh-CN" altLang="en-US" sz="1800" b="1" dirty="0">
                <a:latin typeface="+mn-lt"/>
                <a:ea typeface="楷体_GB2312" pitchFamily="49" charset="-122"/>
              </a:rPr>
              <a:t>         器</a:t>
            </a:r>
            <a:r>
              <a:rPr kumimoji="0" lang="zh-CN" altLang="en-US" sz="1800" b="1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绝缘电阻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；</a:t>
            </a:r>
            <a:endParaRPr kumimoji="0" lang="en-US" altLang="zh-CN" sz="1800" b="1" dirty="0">
              <a:latin typeface="+mn-lt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b="1" i="1" dirty="0">
                <a:latin typeface="+mn-lt"/>
                <a:ea typeface="楷体_GB2312" pitchFamily="49" charset="-122"/>
              </a:rPr>
              <a:t>C</a:t>
            </a:r>
            <a:r>
              <a:rPr kumimoji="0" lang="en-US" altLang="zh-CN" sz="1800" b="1" baseline="-25000" dirty="0">
                <a:latin typeface="+mn-lt"/>
                <a:ea typeface="楷体_GB2312" pitchFamily="49" charset="-122"/>
              </a:rPr>
              <a:t>c</a:t>
            </a:r>
            <a:r>
              <a:rPr kumimoji="0" lang="en-US" altLang="zh-CN" sz="1800" b="1" dirty="0">
                <a:latin typeface="+mn-lt"/>
                <a:ea typeface="楷体_GB2312" pitchFamily="49" charset="-122"/>
              </a:rPr>
              <a:t> — 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连接导线</a:t>
            </a:r>
            <a:r>
              <a:rPr kumimoji="0" lang="zh-CN" altLang="en-US" sz="1800" b="1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对地电容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b="1" i="1" dirty="0">
                <a:latin typeface="+mn-lt"/>
                <a:ea typeface="楷体_GB2312" pitchFamily="49" charset="-122"/>
              </a:rPr>
              <a:t>R</a:t>
            </a:r>
            <a:r>
              <a:rPr kumimoji="0" lang="en-US" altLang="zh-CN" sz="1800" b="1" baseline="-25000" dirty="0">
                <a:latin typeface="+mn-lt"/>
                <a:ea typeface="楷体_GB2312" pitchFamily="49" charset="-122"/>
              </a:rPr>
              <a:t>i</a:t>
            </a:r>
            <a:r>
              <a:rPr kumimoji="0" lang="en-US" altLang="zh-CN" sz="1800" b="1" dirty="0">
                <a:latin typeface="+mn-lt"/>
                <a:ea typeface="楷体_GB2312" pitchFamily="49" charset="-122"/>
              </a:rPr>
              <a:t> —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前置放大器</a:t>
            </a:r>
            <a:r>
              <a:rPr kumimoji="0" lang="zh-CN" altLang="en-US" sz="1800" b="1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输入电阻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；</a:t>
            </a:r>
            <a:endParaRPr kumimoji="0" lang="en-US" altLang="zh-CN" sz="1800" b="1" dirty="0">
              <a:latin typeface="+mn-lt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b="1" i="1" dirty="0">
                <a:latin typeface="+mn-lt"/>
                <a:ea typeface="楷体_GB2312" pitchFamily="49" charset="-122"/>
              </a:rPr>
              <a:t>C</a:t>
            </a:r>
            <a:r>
              <a:rPr kumimoji="0" lang="en-US" altLang="zh-CN" sz="1800" b="1" baseline="-25000" dirty="0">
                <a:latin typeface="+mn-lt"/>
                <a:ea typeface="楷体_GB2312" pitchFamily="49" charset="-122"/>
              </a:rPr>
              <a:t>i</a:t>
            </a:r>
            <a:r>
              <a:rPr kumimoji="0" lang="en-US" altLang="zh-CN" sz="1800" b="1" dirty="0">
                <a:latin typeface="+mn-lt"/>
                <a:ea typeface="楷体_GB2312" pitchFamily="49" charset="-122"/>
              </a:rPr>
              <a:t> —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前置放大器</a:t>
            </a:r>
            <a:r>
              <a:rPr kumimoji="0" lang="zh-CN" altLang="en-US" sz="1800" b="1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输入电容</a:t>
            </a:r>
            <a:r>
              <a:rPr kumimoji="0" lang="zh-CN" altLang="en-US" sz="1800" b="1" dirty="0">
                <a:latin typeface="+mn-lt"/>
                <a:ea typeface="楷体_GB2312" pitchFamily="49" charset="-122"/>
              </a:rPr>
              <a:t>。 </a:t>
            </a:r>
          </a:p>
        </p:txBody>
      </p:sp>
      <p:sp>
        <p:nvSpPr>
          <p:cNvPr id="34" name="矩形 3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82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E502D1-6AC9-49DD-816D-9BD5C4D7BD62}" type="slidenum">
              <a:rPr lang="en-US" altLang="zh-CN" sz="1400" smtClean="0"/>
              <a:t>26</a:t>
            </a:fld>
            <a:endParaRPr lang="en-US" altLang="zh-CN" sz="1400"/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415925" y="1177925"/>
            <a:ext cx="7756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CN" altLang="en-US" sz="2800" b="1">
                <a:latin typeface="楷体_GB2312" pitchFamily="49" charset="-122"/>
                <a:ea typeface="楷体_GB2312" pitchFamily="49" charset="-122"/>
              </a:rPr>
              <a:t>实际的电荷等效电路</a:t>
            </a:r>
            <a:r>
              <a:rPr kumimoji="0" lang="en-US" altLang="zh-CN" sz="2800" b="1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800" b="1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加上导线和放大器后</a:t>
            </a:r>
          </a:p>
        </p:txBody>
      </p:sp>
      <p:grpSp>
        <p:nvGrpSpPr>
          <p:cNvPr id="34822" name="组合 39"/>
          <p:cNvGrpSpPr/>
          <p:nvPr/>
        </p:nvGrpSpPr>
        <p:grpSpPr bwMode="auto">
          <a:xfrm>
            <a:off x="582613" y="1981200"/>
            <a:ext cx="4103687" cy="2500313"/>
            <a:chOff x="684213" y="3143248"/>
            <a:chExt cx="4103687" cy="2500312"/>
          </a:xfrm>
        </p:grpSpPr>
        <p:grpSp>
          <p:nvGrpSpPr>
            <p:cNvPr id="34830" name="组合 39"/>
            <p:cNvGrpSpPr/>
            <p:nvPr/>
          </p:nvGrpSpPr>
          <p:grpSpPr bwMode="auto">
            <a:xfrm>
              <a:off x="684213" y="3213100"/>
              <a:ext cx="4103687" cy="2165350"/>
              <a:chOff x="755650" y="2708275"/>
              <a:chExt cx="4103688" cy="2165350"/>
            </a:xfrm>
          </p:grpSpPr>
          <p:sp>
            <p:nvSpPr>
              <p:cNvPr id="34833" name="Freeform 6"/>
              <p:cNvSpPr/>
              <p:nvPr/>
            </p:nvSpPr>
            <p:spPr bwMode="auto">
              <a:xfrm>
                <a:off x="1363604" y="2759979"/>
                <a:ext cx="3417931" cy="2070215"/>
              </a:xfrm>
              <a:custGeom>
                <a:avLst/>
                <a:gdLst>
                  <a:gd name="T0" fmla="*/ 2147483646 w 2483"/>
                  <a:gd name="T1" fmla="*/ 0 h 1216"/>
                  <a:gd name="T2" fmla="*/ 0 w 2483"/>
                  <a:gd name="T3" fmla="*/ 0 h 1216"/>
                  <a:gd name="T4" fmla="*/ 0 w 2483"/>
                  <a:gd name="T5" fmla="*/ 2147483646 h 1216"/>
                  <a:gd name="T6" fmla="*/ 2147483646 w 2483"/>
                  <a:gd name="T7" fmla="*/ 2147483646 h 12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83"/>
                  <a:gd name="T13" fmla="*/ 0 h 1216"/>
                  <a:gd name="T14" fmla="*/ 2483 w 2483"/>
                  <a:gd name="T15" fmla="*/ 1216 h 12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83" h="1216">
                    <a:moveTo>
                      <a:pt x="2483" y="0"/>
                    </a:moveTo>
                    <a:lnTo>
                      <a:pt x="0" y="0"/>
                    </a:lnTo>
                    <a:lnTo>
                      <a:pt x="0" y="1216"/>
                    </a:lnTo>
                    <a:lnTo>
                      <a:pt x="2471" y="1216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4" name="Line 7"/>
              <p:cNvSpPr>
                <a:spLocks noChangeShapeType="1"/>
              </p:cNvSpPr>
              <p:nvPr/>
            </p:nvSpPr>
            <p:spPr bwMode="auto">
              <a:xfrm>
                <a:off x="2543324" y="2759979"/>
                <a:ext cx="1809" cy="2068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5" name="Line 8"/>
              <p:cNvSpPr>
                <a:spLocks noChangeShapeType="1"/>
              </p:cNvSpPr>
              <p:nvPr/>
            </p:nvSpPr>
            <p:spPr bwMode="auto">
              <a:xfrm>
                <a:off x="3829797" y="2759979"/>
                <a:ext cx="1809" cy="2068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6" name="Oval 9"/>
              <p:cNvSpPr>
                <a:spLocks noChangeArrowheads="1"/>
              </p:cNvSpPr>
              <p:nvPr/>
            </p:nvSpPr>
            <p:spPr bwMode="auto">
              <a:xfrm rot="5400000">
                <a:off x="1170548" y="3627147"/>
                <a:ext cx="386110" cy="389018"/>
              </a:xfrm>
              <a:prstGeom prst="ellipse">
                <a:avLst/>
              </a:prstGeom>
              <a:solidFill>
                <a:srgbClr val="00FF00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4837" name="Rectangle 11"/>
              <p:cNvSpPr>
                <a:spLocks noChangeArrowheads="1"/>
              </p:cNvSpPr>
              <p:nvPr/>
            </p:nvSpPr>
            <p:spPr bwMode="auto">
              <a:xfrm>
                <a:off x="2490851" y="3494171"/>
                <a:ext cx="108563" cy="61837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 b="1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4838" name="Rectangle 12"/>
              <p:cNvSpPr>
                <a:spLocks noChangeArrowheads="1"/>
              </p:cNvSpPr>
              <p:nvPr/>
            </p:nvSpPr>
            <p:spPr bwMode="auto">
              <a:xfrm>
                <a:off x="3779134" y="3490035"/>
                <a:ext cx="104944" cy="618376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4839" name="Rectangle 13"/>
              <p:cNvSpPr>
                <a:spLocks noChangeArrowheads="1"/>
              </p:cNvSpPr>
              <p:nvPr/>
            </p:nvSpPr>
            <p:spPr bwMode="auto">
              <a:xfrm>
                <a:off x="1616918" y="3229448"/>
                <a:ext cx="385399" cy="370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i="1"/>
                  <a:t>C</a:t>
                </a:r>
                <a:r>
                  <a:rPr kumimoji="0" lang="en-US" altLang="zh-CN" sz="2000" b="1" baseline="-25000"/>
                  <a:t>a</a:t>
                </a:r>
                <a:endParaRPr kumimoji="0" lang="en-US" altLang="zh-CN" sz="2000" b="1"/>
              </a:p>
            </p:txBody>
          </p:sp>
          <p:sp>
            <p:nvSpPr>
              <p:cNvPr id="34840" name="Rectangle 14"/>
              <p:cNvSpPr>
                <a:spLocks noChangeArrowheads="1"/>
              </p:cNvSpPr>
              <p:nvPr/>
            </p:nvSpPr>
            <p:spPr bwMode="auto">
              <a:xfrm>
                <a:off x="2154306" y="3214971"/>
                <a:ext cx="338355" cy="4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i="1"/>
                  <a:t>R</a:t>
                </a:r>
                <a:r>
                  <a:rPr kumimoji="0" lang="en-US" altLang="zh-CN" sz="2000" b="1" baseline="-25000"/>
                  <a:t>a</a:t>
                </a:r>
                <a:endParaRPr kumimoji="0" lang="en-US" altLang="zh-CN" sz="2000" b="1"/>
              </a:p>
            </p:txBody>
          </p:sp>
          <p:sp>
            <p:nvSpPr>
              <p:cNvPr id="34841" name="Rectangle 15"/>
              <p:cNvSpPr>
                <a:spLocks noChangeArrowheads="1"/>
              </p:cNvSpPr>
              <p:nvPr/>
            </p:nvSpPr>
            <p:spPr bwMode="auto">
              <a:xfrm>
                <a:off x="2814732" y="3208767"/>
                <a:ext cx="457775" cy="39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i="1"/>
                  <a:t>C</a:t>
                </a:r>
                <a:r>
                  <a:rPr kumimoji="0" lang="en-US" altLang="zh-CN" sz="2000" b="1" baseline="-25000"/>
                  <a:t>c</a:t>
                </a:r>
                <a:endParaRPr kumimoji="0" lang="en-US" altLang="zh-CN" sz="2000" b="1"/>
              </a:p>
            </p:txBody>
          </p:sp>
          <p:sp>
            <p:nvSpPr>
              <p:cNvPr id="34842" name="Rectangle 16"/>
              <p:cNvSpPr>
                <a:spLocks noChangeArrowheads="1"/>
              </p:cNvSpPr>
              <p:nvPr/>
            </p:nvSpPr>
            <p:spPr bwMode="auto">
              <a:xfrm>
                <a:off x="3440779" y="3208767"/>
                <a:ext cx="338355" cy="4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i="1"/>
                  <a:t>R</a:t>
                </a:r>
                <a:r>
                  <a:rPr kumimoji="0" lang="en-US" altLang="zh-CN" sz="2000" b="1" i="1" baseline="-25000"/>
                  <a:t>i</a:t>
                </a:r>
                <a:endParaRPr kumimoji="0" lang="en-US" altLang="zh-CN" sz="2000" b="1" i="1"/>
              </a:p>
            </p:txBody>
          </p:sp>
          <p:sp>
            <p:nvSpPr>
              <p:cNvPr id="34843" name="Rectangle 17"/>
              <p:cNvSpPr>
                <a:spLocks noChangeArrowheads="1"/>
              </p:cNvSpPr>
              <p:nvPr/>
            </p:nvSpPr>
            <p:spPr bwMode="auto">
              <a:xfrm>
                <a:off x="4128346" y="3163267"/>
                <a:ext cx="338355" cy="4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i="1"/>
                  <a:t>C</a:t>
                </a:r>
                <a:r>
                  <a:rPr kumimoji="0" lang="en-US" altLang="zh-CN" sz="2000" b="1" i="1" baseline="-25000"/>
                  <a:t>i</a:t>
                </a:r>
                <a:endParaRPr kumimoji="0" lang="en-US" altLang="zh-CN" sz="2000" b="1" i="1"/>
              </a:p>
            </p:txBody>
          </p:sp>
          <p:sp>
            <p:nvSpPr>
              <p:cNvPr id="34844" name="Rectangle 18"/>
              <p:cNvSpPr>
                <a:spLocks noChangeArrowheads="1"/>
              </p:cNvSpPr>
              <p:nvPr/>
            </p:nvSpPr>
            <p:spPr bwMode="auto">
              <a:xfrm>
                <a:off x="755650" y="3583101"/>
                <a:ext cx="302168" cy="626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i="1"/>
                  <a:t>q</a:t>
                </a:r>
              </a:p>
            </p:txBody>
          </p:sp>
          <p:sp>
            <p:nvSpPr>
              <p:cNvPr id="34845" name="Oval 19"/>
              <p:cNvSpPr>
                <a:spLocks noChangeArrowheads="1"/>
              </p:cNvSpPr>
              <p:nvPr/>
            </p:nvSpPr>
            <p:spPr bwMode="auto">
              <a:xfrm>
                <a:off x="4781534" y="2708275"/>
                <a:ext cx="77804" cy="9720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4846" name="Oval 20"/>
              <p:cNvSpPr>
                <a:spLocks noChangeArrowheads="1"/>
              </p:cNvSpPr>
              <p:nvPr/>
            </p:nvSpPr>
            <p:spPr bwMode="auto">
              <a:xfrm>
                <a:off x="4774297" y="4776422"/>
                <a:ext cx="77804" cy="9720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 b="1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4847" name="Line 21"/>
              <p:cNvSpPr>
                <a:spLocks noChangeShapeType="1"/>
              </p:cNvSpPr>
              <p:nvPr/>
            </p:nvSpPr>
            <p:spPr bwMode="auto">
              <a:xfrm>
                <a:off x="3093377" y="3684440"/>
                <a:ext cx="26055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48" name="Line 22"/>
              <p:cNvSpPr>
                <a:spLocks noChangeShapeType="1"/>
              </p:cNvSpPr>
              <p:nvPr/>
            </p:nvSpPr>
            <p:spPr bwMode="auto">
              <a:xfrm>
                <a:off x="3093377" y="3816802"/>
                <a:ext cx="26055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49" name="Line 23"/>
              <p:cNvSpPr>
                <a:spLocks noChangeShapeType="1"/>
              </p:cNvSpPr>
              <p:nvPr/>
            </p:nvSpPr>
            <p:spPr bwMode="auto">
              <a:xfrm flipV="1">
                <a:off x="3209178" y="2774456"/>
                <a:ext cx="0" cy="8934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50" name="Line 24"/>
              <p:cNvSpPr>
                <a:spLocks noChangeShapeType="1"/>
              </p:cNvSpPr>
              <p:nvPr/>
            </p:nvSpPr>
            <p:spPr bwMode="auto">
              <a:xfrm flipV="1">
                <a:off x="3223653" y="3833347"/>
                <a:ext cx="0" cy="9885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51" name="Line 25"/>
              <p:cNvSpPr>
                <a:spLocks noChangeShapeType="1"/>
              </p:cNvSpPr>
              <p:nvPr/>
            </p:nvSpPr>
            <p:spPr bwMode="auto">
              <a:xfrm>
                <a:off x="4294809" y="3667895"/>
                <a:ext cx="26055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52" name="Line 26"/>
              <p:cNvSpPr>
                <a:spLocks noChangeShapeType="1"/>
              </p:cNvSpPr>
              <p:nvPr/>
            </p:nvSpPr>
            <p:spPr bwMode="auto">
              <a:xfrm>
                <a:off x="4294809" y="3816802"/>
                <a:ext cx="26055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53" name="Line 27"/>
              <p:cNvSpPr>
                <a:spLocks noChangeShapeType="1"/>
              </p:cNvSpPr>
              <p:nvPr/>
            </p:nvSpPr>
            <p:spPr bwMode="auto">
              <a:xfrm flipV="1">
                <a:off x="4410610" y="2757911"/>
                <a:ext cx="0" cy="8934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54" name="Line 28"/>
              <p:cNvSpPr>
                <a:spLocks noChangeShapeType="1"/>
              </p:cNvSpPr>
              <p:nvPr/>
            </p:nvSpPr>
            <p:spPr bwMode="auto">
              <a:xfrm flipV="1">
                <a:off x="4425085" y="3833347"/>
                <a:ext cx="0" cy="9885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55" name="Line 29"/>
              <p:cNvSpPr>
                <a:spLocks noChangeShapeType="1"/>
              </p:cNvSpPr>
              <p:nvPr/>
            </p:nvSpPr>
            <p:spPr bwMode="auto">
              <a:xfrm>
                <a:off x="1862994" y="3676168"/>
                <a:ext cx="26055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56" name="Line 30"/>
              <p:cNvSpPr>
                <a:spLocks noChangeShapeType="1"/>
              </p:cNvSpPr>
              <p:nvPr/>
            </p:nvSpPr>
            <p:spPr bwMode="auto">
              <a:xfrm>
                <a:off x="1862994" y="3808529"/>
                <a:ext cx="26055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57" name="Line 31"/>
              <p:cNvSpPr>
                <a:spLocks noChangeShapeType="1"/>
              </p:cNvSpPr>
              <p:nvPr/>
            </p:nvSpPr>
            <p:spPr bwMode="auto">
              <a:xfrm flipV="1">
                <a:off x="1978795" y="2766183"/>
                <a:ext cx="0" cy="8934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58" name="Line 32"/>
              <p:cNvSpPr>
                <a:spLocks noChangeShapeType="1"/>
              </p:cNvSpPr>
              <p:nvPr/>
            </p:nvSpPr>
            <p:spPr bwMode="auto">
              <a:xfrm flipV="1">
                <a:off x="1993270" y="3825074"/>
                <a:ext cx="0" cy="9885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cxnSp>
            <p:nvCxnSpPr>
              <p:cNvPr id="34859" name="直接连接符 34"/>
              <p:cNvCxnSpPr>
                <a:cxnSpLocks noChangeShapeType="1"/>
              </p:cNvCxnSpPr>
              <p:nvPr/>
            </p:nvCxnSpPr>
            <p:spPr bwMode="auto">
              <a:xfrm>
                <a:off x="1363604" y="3684440"/>
                <a:ext cx="0" cy="258260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4831" name="直接连接符 38"/>
            <p:cNvCxnSpPr>
              <a:cxnSpLocks noChangeShapeType="1"/>
            </p:cNvCxnSpPr>
            <p:nvPr/>
          </p:nvCxnSpPr>
          <p:spPr bwMode="auto">
            <a:xfrm>
              <a:off x="2683919" y="3195635"/>
              <a:ext cx="0" cy="2447925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2" name="直接连接符 38"/>
            <p:cNvCxnSpPr>
              <a:cxnSpLocks noChangeShapeType="1"/>
            </p:cNvCxnSpPr>
            <p:nvPr/>
          </p:nvCxnSpPr>
          <p:spPr bwMode="auto">
            <a:xfrm>
              <a:off x="3500430" y="3143248"/>
              <a:ext cx="0" cy="2447925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4823" name="TextBox 40"/>
          <p:cNvSpPr txBox="1">
            <a:spLocks noChangeArrowheads="1"/>
          </p:cNvSpPr>
          <p:nvPr/>
        </p:nvSpPr>
        <p:spPr bwMode="auto">
          <a:xfrm>
            <a:off x="255588" y="4695825"/>
            <a:ext cx="2428875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宋体" panose="02010600030101010101" pitchFamily="2" charset="-122"/>
              <a:buAutoNum type="circleNumDbPlain"/>
            </a:pPr>
            <a:r>
              <a:rPr kumimoji="0" lang="zh-CN" altLang="en-US" sz="2000" b="1" dirty="0">
                <a:latin typeface="楷体_GB2312" pitchFamily="49" charset="-122"/>
                <a:ea typeface="楷体_GB2312" pitchFamily="49" charset="-122"/>
              </a:rPr>
              <a:t>电荷等效电路</a:t>
            </a:r>
            <a:endParaRPr kumimoji="0" lang="en-US" altLang="zh-CN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24" name="TextBox 41"/>
          <p:cNvSpPr txBox="1">
            <a:spLocks noChangeArrowheads="1"/>
          </p:cNvSpPr>
          <p:nvPr/>
        </p:nvSpPr>
        <p:spPr bwMode="auto">
          <a:xfrm>
            <a:off x="3613150" y="4910138"/>
            <a:ext cx="2428875" cy="79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楷体_GB2312" pitchFamily="49" charset="-122"/>
                <a:ea typeface="楷体_GB2312" pitchFamily="49" charset="-122"/>
              </a:rPr>
              <a:t>前置放大电路输入电容和输入电阻</a:t>
            </a:r>
          </a:p>
        </p:txBody>
      </p:sp>
      <p:cxnSp>
        <p:nvCxnSpPr>
          <p:cNvPr id="34825" name="直接箭头连接符 43"/>
          <p:cNvCxnSpPr>
            <a:cxnSpLocks noChangeShapeType="1"/>
          </p:cNvCxnSpPr>
          <p:nvPr/>
        </p:nvCxnSpPr>
        <p:spPr bwMode="auto">
          <a:xfrm rot="5400000" flipH="1" flipV="1">
            <a:off x="1255713" y="4267200"/>
            <a:ext cx="428625" cy="428625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6" name="直接箭头连接符 45"/>
          <p:cNvCxnSpPr>
            <a:cxnSpLocks noChangeShapeType="1"/>
            <a:stCxn id="34824" idx="0"/>
          </p:cNvCxnSpPr>
          <p:nvPr/>
        </p:nvCxnSpPr>
        <p:spPr bwMode="auto">
          <a:xfrm flipH="1" flipV="1">
            <a:off x="4041776" y="4267200"/>
            <a:ext cx="785812" cy="64293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7" name="TextBox 41"/>
          <p:cNvSpPr txBox="1">
            <a:spLocks noChangeArrowheads="1"/>
          </p:cNvSpPr>
          <p:nvPr/>
        </p:nvSpPr>
        <p:spPr bwMode="auto">
          <a:xfrm>
            <a:off x="2185987" y="5659438"/>
            <a:ext cx="2051577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楷体_GB2312" pitchFamily="49" charset="-122"/>
                <a:ea typeface="楷体_GB2312" pitchFamily="49" charset="-122"/>
              </a:rPr>
              <a:t>导线分布电容</a:t>
            </a:r>
          </a:p>
        </p:txBody>
      </p:sp>
      <p:cxnSp>
        <p:nvCxnSpPr>
          <p:cNvPr id="34828" name="直接箭头连接符 45"/>
          <p:cNvCxnSpPr>
            <a:cxnSpLocks noChangeShapeType="1"/>
            <a:stCxn id="34827" idx="0"/>
          </p:cNvCxnSpPr>
          <p:nvPr/>
        </p:nvCxnSpPr>
        <p:spPr bwMode="auto">
          <a:xfrm flipH="1" flipV="1">
            <a:off x="2827340" y="4294188"/>
            <a:ext cx="384436" cy="1365250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Text Box 4"/>
          <p:cNvSpPr txBox="1">
            <a:spLocks noChangeArrowheads="1"/>
          </p:cNvSpPr>
          <p:nvPr/>
        </p:nvSpPr>
        <p:spPr bwMode="auto">
          <a:xfrm>
            <a:off x="620713" y="412750"/>
            <a:ext cx="603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2.1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传感器的等效电路（续）</a:t>
            </a:r>
          </a:p>
        </p:txBody>
      </p:sp>
    </p:spTree>
  </p:cSld>
  <p:clrMapOvr>
    <a:masterClrMapping/>
  </p:clrMapOvr>
  <p:transition spd="slow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684213" y="4500563"/>
            <a:ext cx="721995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CN" altLang="en-US" sz="2800" b="1">
                <a:latin typeface="楷体_GB2312" pitchFamily="49" charset="-122"/>
                <a:ea typeface="楷体_GB2312" pitchFamily="49" charset="-122"/>
              </a:rPr>
              <a:t>具有两类前置放大器：</a:t>
            </a:r>
            <a:endParaRPr kumimoji="0" lang="en-US" altLang="zh-CN" sz="2800" b="1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0" lang="en-US" altLang="zh-CN" sz="2800" b="1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kumimoji="0"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电压放大器</a:t>
            </a:r>
            <a:r>
              <a:rPr kumimoji="0" lang="en-US" altLang="zh-CN" sz="2800" b="1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800" b="1">
                <a:latin typeface="楷体_GB2312" pitchFamily="49" charset="-122"/>
                <a:ea typeface="楷体_GB2312" pitchFamily="49" charset="-122"/>
              </a:rPr>
              <a:t>和 </a:t>
            </a:r>
            <a:r>
              <a:rPr kumimoji="0"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电荷放大器</a:t>
            </a:r>
          </a:p>
        </p:txBody>
      </p:sp>
      <p:sp>
        <p:nvSpPr>
          <p:cNvPr id="74" name="矩形 7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86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99BF7-DF64-4121-925B-457B290240AF}" type="slidenum">
              <a:rPr lang="en-US" altLang="zh-CN" sz="1400" smtClean="0"/>
              <a:t>27</a:t>
            </a:fld>
            <a:endParaRPr lang="en-US" altLang="zh-CN" sz="1400"/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338138" y="414338"/>
            <a:ext cx="6030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压电传感器的前置测量电路</a:t>
            </a:r>
          </a:p>
        </p:txBody>
      </p:sp>
      <p:grpSp>
        <p:nvGrpSpPr>
          <p:cNvPr id="78" name="组合 77"/>
          <p:cNvGrpSpPr/>
          <p:nvPr/>
        </p:nvGrpSpPr>
        <p:grpSpPr bwMode="auto">
          <a:xfrm>
            <a:off x="4572000" y="1930400"/>
            <a:ext cx="2633663" cy="1738313"/>
            <a:chOff x="5883275" y="1513359"/>
            <a:chExt cx="2633574" cy="1738634"/>
          </a:xfrm>
        </p:grpSpPr>
        <p:sp>
          <p:nvSpPr>
            <p:cNvPr id="36893" name="Freeform 7"/>
            <p:cNvSpPr/>
            <p:nvPr/>
          </p:nvSpPr>
          <p:spPr bwMode="auto">
            <a:xfrm>
              <a:off x="6156325" y="1557338"/>
              <a:ext cx="1223963" cy="1655762"/>
            </a:xfrm>
            <a:custGeom>
              <a:avLst/>
              <a:gdLst>
                <a:gd name="T0" fmla="*/ 2147483646 w 686"/>
                <a:gd name="T1" fmla="*/ 0 h 721"/>
                <a:gd name="T2" fmla="*/ 2147483646 w 686"/>
                <a:gd name="T3" fmla="*/ 2147483646 h 721"/>
                <a:gd name="T4" fmla="*/ 0 w 686"/>
                <a:gd name="T5" fmla="*/ 2147483646 h 721"/>
                <a:gd name="T6" fmla="*/ 2147483646 w 686"/>
                <a:gd name="T7" fmla="*/ 2147483646 h 7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6"/>
                <a:gd name="T13" fmla="*/ 0 h 721"/>
                <a:gd name="T14" fmla="*/ 686 w 686"/>
                <a:gd name="T15" fmla="*/ 721 h 7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6" h="721">
                  <a:moveTo>
                    <a:pt x="686" y="0"/>
                  </a:moveTo>
                  <a:lnTo>
                    <a:pt x="1" y="1"/>
                  </a:lnTo>
                  <a:lnTo>
                    <a:pt x="0" y="721"/>
                  </a:lnTo>
                  <a:lnTo>
                    <a:pt x="686" y="7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Line 11"/>
            <p:cNvSpPr>
              <a:spLocks noChangeShapeType="1"/>
            </p:cNvSpPr>
            <p:nvPr/>
          </p:nvSpPr>
          <p:spPr bwMode="auto">
            <a:xfrm rot="10800000">
              <a:off x="6769100" y="2327275"/>
              <a:ext cx="2143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Line 12"/>
            <p:cNvSpPr>
              <a:spLocks noChangeShapeType="1"/>
            </p:cNvSpPr>
            <p:nvPr/>
          </p:nvSpPr>
          <p:spPr bwMode="auto">
            <a:xfrm rot="10800000">
              <a:off x="6769100" y="2262188"/>
              <a:ext cx="2143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Oval 13"/>
            <p:cNvSpPr>
              <a:spLocks noChangeArrowheads="1"/>
            </p:cNvSpPr>
            <p:nvPr/>
          </p:nvSpPr>
          <p:spPr bwMode="auto">
            <a:xfrm>
              <a:off x="7389813" y="1513359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6897" name="Oval 17"/>
            <p:cNvSpPr>
              <a:spLocks noChangeArrowheads="1"/>
            </p:cNvSpPr>
            <p:nvPr/>
          </p:nvSpPr>
          <p:spPr bwMode="auto">
            <a:xfrm rot="5400000">
              <a:off x="5968126" y="2109760"/>
              <a:ext cx="400595" cy="404813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6898" name="Rectangle 21"/>
            <p:cNvSpPr>
              <a:spLocks noChangeArrowheads="1"/>
            </p:cNvSpPr>
            <p:nvPr/>
          </p:nvSpPr>
          <p:spPr bwMode="auto">
            <a:xfrm>
              <a:off x="5883275" y="1701800"/>
              <a:ext cx="23177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q</a:t>
              </a:r>
            </a:p>
          </p:txBody>
        </p:sp>
        <p:sp>
          <p:nvSpPr>
            <p:cNvPr id="36899" name="Rectangle 25"/>
            <p:cNvSpPr>
              <a:spLocks noChangeArrowheads="1"/>
            </p:cNvSpPr>
            <p:nvPr/>
          </p:nvSpPr>
          <p:spPr bwMode="auto">
            <a:xfrm>
              <a:off x="7345274" y="2201692"/>
              <a:ext cx="1171575" cy="309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q </a:t>
              </a:r>
              <a:r>
                <a:rPr kumimoji="0" lang="zh-CN" altLang="en-US" sz="2000"/>
                <a:t>＝</a:t>
              </a: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6900" name="Rectangle 26"/>
            <p:cNvSpPr>
              <a:spLocks noChangeArrowheads="1"/>
            </p:cNvSpPr>
            <p:nvPr/>
          </p:nvSpPr>
          <p:spPr bwMode="auto">
            <a:xfrm>
              <a:off x="6965444" y="1899940"/>
              <a:ext cx="3984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6901" name="Line 27"/>
            <p:cNvSpPr>
              <a:spLocks noChangeShapeType="1"/>
            </p:cNvSpPr>
            <p:nvPr/>
          </p:nvSpPr>
          <p:spPr bwMode="auto">
            <a:xfrm>
              <a:off x="6873875" y="2335213"/>
              <a:ext cx="1588" cy="8778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902" name="Line 28"/>
            <p:cNvSpPr>
              <a:spLocks noChangeShapeType="1"/>
            </p:cNvSpPr>
            <p:nvPr/>
          </p:nvSpPr>
          <p:spPr bwMode="auto">
            <a:xfrm flipV="1">
              <a:off x="6873875" y="1557338"/>
              <a:ext cx="1588" cy="698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36903" name="直接连接符 66"/>
            <p:cNvCxnSpPr>
              <a:cxnSpLocks noChangeShapeType="1"/>
            </p:cNvCxnSpPr>
            <p:nvPr/>
          </p:nvCxnSpPr>
          <p:spPr bwMode="auto">
            <a:xfrm>
              <a:off x="6160787" y="2194659"/>
              <a:ext cx="0" cy="219131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904" name="Oval 13"/>
            <p:cNvSpPr>
              <a:spLocks noChangeArrowheads="1"/>
            </p:cNvSpPr>
            <p:nvPr/>
          </p:nvSpPr>
          <p:spPr bwMode="auto">
            <a:xfrm>
              <a:off x="7368381" y="3174206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91" name="矩形 90"/>
          <p:cNvSpPr>
            <a:spLocks noChangeArrowheads="1"/>
          </p:cNvSpPr>
          <p:nvPr/>
        </p:nvSpPr>
        <p:spPr bwMode="auto">
          <a:xfrm>
            <a:off x="1603375" y="3894138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a)</a:t>
            </a:r>
            <a:r>
              <a:rPr kumimoji="0" lang="zh-CN" altLang="en-US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电压等效电路</a:t>
            </a: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2" name="矩形 91"/>
          <p:cNvSpPr>
            <a:spLocks noChangeArrowheads="1"/>
          </p:cNvSpPr>
          <p:nvPr/>
        </p:nvSpPr>
        <p:spPr bwMode="auto">
          <a:xfrm>
            <a:off x="4541838" y="3894138"/>
            <a:ext cx="1973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b)</a:t>
            </a:r>
            <a:r>
              <a:rPr kumimoji="0" lang="zh-CN" altLang="en-US" sz="2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电荷等效电路</a:t>
            </a: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6873" name="组合 92"/>
          <p:cNvGrpSpPr/>
          <p:nvPr/>
        </p:nvGrpSpPr>
        <p:grpSpPr bwMode="auto">
          <a:xfrm>
            <a:off x="1263650" y="1916113"/>
            <a:ext cx="2682875" cy="1800225"/>
            <a:chOff x="933442" y="3483669"/>
            <a:chExt cx="2682345" cy="1800201"/>
          </a:xfrm>
        </p:grpSpPr>
        <p:sp>
          <p:nvSpPr>
            <p:cNvPr id="36879" name="Freeform 7"/>
            <p:cNvSpPr/>
            <p:nvPr/>
          </p:nvSpPr>
          <p:spPr bwMode="auto">
            <a:xfrm>
              <a:off x="1457400" y="3589215"/>
              <a:ext cx="465474" cy="1655762"/>
            </a:xfrm>
            <a:custGeom>
              <a:avLst/>
              <a:gdLst>
                <a:gd name="T0" fmla="*/ 2147483646 w 686"/>
                <a:gd name="T1" fmla="*/ 0 h 721"/>
                <a:gd name="T2" fmla="*/ 2147483646 w 686"/>
                <a:gd name="T3" fmla="*/ 2147483646 h 721"/>
                <a:gd name="T4" fmla="*/ 0 w 686"/>
                <a:gd name="T5" fmla="*/ 2147483646 h 721"/>
                <a:gd name="T6" fmla="*/ 2147483646 w 686"/>
                <a:gd name="T7" fmla="*/ 2147483646 h 7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6"/>
                <a:gd name="T13" fmla="*/ 0 h 721"/>
                <a:gd name="T14" fmla="*/ 686 w 686"/>
                <a:gd name="T15" fmla="*/ 721 h 7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6" h="721">
                  <a:moveTo>
                    <a:pt x="686" y="0"/>
                  </a:moveTo>
                  <a:lnTo>
                    <a:pt x="1" y="1"/>
                  </a:lnTo>
                  <a:lnTo>
                    <a:pt x="0" y="721"/>
                  </a:lnTo>
                  <a:lnTo>
                    <a:pt x="686" y="721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880" name="组合 94"/>
            <p:cNvGrpSpPr/>
            <p:nvPr/>
          </p:nvGrpSpPr>
          <p:grpSpPr bwMode="auto">
            <a:xfrm rot="-5400000">
              <a:off x="1861466" y="3558282"/>
              <a:ext cx="214313" cy="65087"/>
              <a:chOff x="2070174" y="4294065"/>
              <a:chExt cx="214313" cy="65087"/>
            </a:xfrm>
          </p:grpSpPr>
          <p:sp>
            <p:nvSpPr>
              <p:cNvPr id="36891" name="Line 11"/>
              <p:cNvSpPr>
                <a:spLocks noChangeShapeType="1"/>
              </p:cNvSpPr>
              <p:nvPr/>
            </p:nvSpPr>
            <p:spPr bwMode="auto">
              <a:xfrm rot="10800000">
                <a:off x="2070174" y="4359152"/>
                <a:ext cx="21431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92" name="Line 12"/>
              <p:cNvSpPr>
                <a:spLocks noChangeShapeType="1"/>
              </p:cNvSpPr>
              <p:nvPr/>
            </p:nvSpPr>
            <p:spPr bwMode="auto">
              <a:xfrm rot="10800000">
                <a:off x="2070174" y="4294065"/>
                <a:ext cx="21431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881" name="Oval 13"/>
            <p:cNvSpPr>
              <a:spLocks noChangeArrowheads="1"/>
            </p:cNvSpPr>
            <p:nvPr/>
          </p:nvSpPr>
          <p:spPr bwMode="auto">
            <a:xfrm>
              <a:off x="2690887" y="3545236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6882" name="Rectangle 21"/>
            <p:cNvSpPr>
              <a:spLocks noChangeArrowheads="1"/>
            </p:cNvSpPr>
            <p:nvPr/>
          </p:nvSpPr>
          <p:spPr bwMode="auto">
            <a:xfrm>
              <a:off x="933442" y="3926161"/>
              <a:ext cx="465474" cy="20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endParaRPr kumimoji="0" lang="en-US" altLang="zh-CN" sz="2000" i="1"/>
            </a:p>
          </p:txBody>
        </p:sp>
        <p:sp>
          <p:nvSpPr>
            <p:cNvPr id="36883" name="Rectangle 25"/>
            <p:cNvSpPr>
              <a:spLocks noChangeArrowheads="1"/>
            </p:cNvSpPr>
            <p:nvPr/>
          </p:nvSpPr>
          <p:spPr bwMode="auto">
            <a:xfrm>
              <a:off x="2444212" y="4223396"/>
              <a:ext cx="1171575" cy="309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r>
                <a:rPr kumimoji="0" lang="zh-CN" altLang="en-US" sz="2000"/>
                <a:t>＝</a:t>
              </a:r>
              <a:r>
                <a:rPr kumimoji="0" lang="en-US" altLang="zh-CN" sz="2000" i="1"/>
                <a:t> q /C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6884" name="Rectangle 26"/>
            <p:cNvSpPr>
              <a:spLocks noChangeArrowheads="1"/>
            </p:cNvSpPr>
            <p:nvPr/>
          </p:nvSpPr>
          <p:spPr bwMode="auto">
            <a:xfrm>
              <a:off x="1848772" y="3730056"/>
              <a:ext cx="3984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6885" name="Oval 13"/>
            <p:cNvSpPr>
              <a:spLocks noChangeArrowheads="1"/>
            </p:cNvSpPr>
            <p:nvPr/>
          </p:nvSpPr>
          <p:spPr bwMode="auto">
            <a:xfrm>
              <a:off x="2669455" y="5206083"/>
              <a:ext cx="71437" cy="777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36886" name="组合 100"/>
            <p:cNvGrpSpPr/>
            <p:nvPr/>
          </p:nvGrpSpPr>
          <p:grpSpPr bwMode="auto">
            <a:xfrm rot="5400000">
              <a:off x="1254051" y="4137497"/>
              <a:ext cx="404813" cy="400595"/>
              <a:chOff x="1115616" y="4077072"/>
              <a:chExt cx="404813" cy="400595"/>
            </a:xfrm>
          </p:grpSpPr>
          <p:sp>
            <p:nvSpPr>
              <p:cNvPr id="36889" name="Oval 17"/>
              <p:cNvSpPr>
                <a:spLocks noChangeArrowheads="1"/>
              </p:cNvSpPr>
              <p:nvPr/>
            </p:nvSpPr>
            <p:spPr bwMode="auto">
              <a:xfrm rot="5400000">
                <a:off x="1117725" y="4074963"/>
                <a:ext cx="400595" cy="404813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cxnSp>
            <p:nvCxnSpPr>
              <p:cNvPr id="36890" name="直接连接符 66"/>
              <p:cNvCxnSpPr>
                <a:cxnSpLocks noChangeShapeType="1"/>
              </p:cNvCxnSpPr>
              <p:nvPr/>
            </p:nvCxnSpPr>
            <p:spPr bwMode="auto">
              <a:xfrm>
                <a:off x="1310386" y="4159862"/>
                <a:ext cx="0" cy="219131"/>
              </a:xfrm>
              <a:prstGeom prst="line">
                <a:avLst/>
              </a:prstGeom>
              <a:noFill/>
              <a:ln w="38100" algn="ctr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6887" name="直接连接符 101"/>
            <p:cNvCxnSpPr>
              <a:endCxn id="36881" idx="2"/>
            </p:cNvCxnSpPr>
            <p:nvPr/>
          </p:nvCxnSpPr>
          <p:spPr bwMode="auto">
            <a:xfrm flipV="1">
              <a:off x="1991173" y="3584130"/>
              <a:ext cx="699714" cy="5086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8" name="直接连接符 102"/>
            <p:cNvCxnSpPr/>
            <p:nvPr/>
          </p:nvCxnSpPr>
          <p:spPr bwMode="auto">
            <a:xfrm>
              <a:off x="1922874" y="5241802"/>
              <a:ext cx="746581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6874" name="Text Box 4"/>
          <p:cNvSpPr txBox="1">
            <a:spLocks noChangeArrowheads="1"/>
          </p:cNvSpPr>
          <p:nvPr/>
        </p:nvSpPr>
        <p:spPr bwMode="auto">
          <a:xfrm>
            <a:off x="684213" y="1249363"/>
            <a:ext cx="6032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CN" altLang="en-US" sz="2800" b="1">
                <a:latin typeface="楷体_GB2312" pitchFamily="49" charset="-122"/>
                <a:ea typeface="楷体_GB2312" pitchFamily="49" charset="-122"/>
              </a:rPr>
              <a:t>依据压电传感器的两种等效电路：</a:t>
            </a:r>
            <a:endParaRPr kumimoji="0"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07704" y="6207695"/>
            <a:ext cx="1913642" cy="461665"/>
          </a:xfrm>
          <a:prstGeom prst="rect">
            <a:avLst/>
          </a:prstGeom>
          <a:blipFill>
            <a:blip r:embed="rId2"/>
            <a:stretch>
              <a:fillRect l="-5096" t="-10526" b="-2894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箭头: 右 6"/>
          <p:cNvSpPr>
            <a:spLocks noChangeArrowheads="1"/>
          </p:cNvSpPr>
          <p:nvPr/>
        </p:nvSpPr>
        <p:spPr bwMode="auto">
          <a:xfrm rot="5400000">
            <a:off x="2647951" y="5756275"/>
            <a:ext cx="461962" cy="357187"/>
          </a:xfrm>
          <a:prstGeom prst="rightArrow">
            <a:avLst>
              <a:gd name="adj1" fmla="val 50000"/>
              <a:gd name="adj2" fmla="val 50075"/>
            </a:avLst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" name="箭头: 右 111"/>
          <p:cNvSpPr>
            <a:spLocks noChangeArrowheads="1"/>
          </p:cNvSpPr>
          <p:nvPr/>
        </p:nvSpPr>
        <p:spPr bwMode="auto">
          <a:xfrm rot="5400000">
            <a:off x="4882357" y="5755481"/>
            <a:ext cx="461962" cy="358775"/>
          </a:xfrm>
          <a:prstGeom prst="rightArrow">
            <a:avLst>
              <a:gd name="adj1" fmla="val 50000"/>
              <a:gd name="adj2" fmla="val 49853"/>
            </a:avLst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0" name="矩形 10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83968" y="6185001"/>
            <a:ext cx="1828699" cy="461665"/>
          </a:xfrm>
          <a:prstGeom prst="rect">
            <a:avLst/>
          </a:prstGeom>
          <a:blipFill>
            <a:blip r:embed="rId3"/>
            <a:stretch>
              <a:fillRect l="-5333" t="-10667" b="-306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/>
      <p:bldP spid="91" grpId="0"/>
      <p:bldP spid="92" grpId="0"/>
      <p:bldP spid="7" grpId="0" animBg="1"/>
      <p:bldP spid="1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357188" y="1214438"/>
            <a:ext cx="6078537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dirty="0">
                <a:latin typeface="楷体_GB2312" pitchFamily="49" charset="-122"/>
                <a:ea typeface="楷体_GB2312" pitchFamily="49" charset="-122"/>
              </a:rPr>
              <a:t>电压放大器：</a:t>
            </a:r>
            <a:r>
              <a:rPr kumimoji="0" lang="zh-CN" altLang="en-US" sz="28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电压放大</a:t>
            </a:r>
            <a:r>
              <a:rPr kumimoji="0" lang="en-US" altLang="zh-CN" sz="2800" b="1" dirty="0">
                <a:latin typeface="楷体_GB2312" pitchFamily="49" charset="-122"/>
                <a:ea typeface="楷体_GB2312" pitchFamily="49" charset="-122"/>
              </a:rPr>
              <a:t>+</a:t>
            </a:r>
            <a:r>
              <a:rPr kumimoji="0" lang="zh-CN" altLang="en-US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阻抗变换</a:t>
            </a:r>
            <a:endParaRPr kumimoji="0" lang="en-US" altLang="zh-CN" sz="28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rgbClr val="FF0000"/>
              </a:buClr>
              <a:buFontTx/>
              <a:buNone/>
              <a:defRPr/>
            </a:pPr>
            <a:r>
              <a:rPr kumimoji="0" lang="en-US" altLang="zh-CN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	</a:t>
            </a:r>
            <a:r>
              <a:rPr kumimoji="0" lang="zh-CN" altLang="en-US" sz="2600" b="1" dirty="0">
                <a:solidFill>
                  <a:schemeClr val="accent2">
                    <a:lumMod val="75000"/>
                  </a:schemeClr>
                </a:solidFill>
                <a:latin typeface="楷体_GB2312" pitchFamily="49" charset="-122"/>
                <a:ea typeface="楷体_GB2312" pitchFamily="49" charset="-122"/>
              </a:rPr>
              <a:t>先做个简化：</a:t>
            </a:r>
          </a:p>
        </p:txBody>
      </p:sp>
      <p:sp>
        <p:nvSpPr>
          <p:cNvPr id="37891" name="AutoShape 7"/>
          <p:cNvSpPr>
            <a:spLocks noChangeArrowheads="1"/>
          </p:cNvSpPr>
          <p:nvPr/>
        </p:nvSpPr>
        <p:spPr bwMode="auto">
          <a:xfrm rot="5400000">
            <a:off x="7279482" y="2645569"/>
            <a:ext cx="774700" cy="827087"/>
          </a:xfrm>
          <a:prstGeom prst="triangle">
            <a:avLst>
              <a:gd name="adj" fmla="val 50000"/>
            </a:avLst>
          </a:prstGeom>
          <a:noFill/>
          <a:ln w="254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2" name="Rectangle 8"/>
          <p:cNvSpPr>
            <a:spLocks noChangeArrowheads="1"/>
          </p:cNvSpPr>
          <p:nvPr/>
        </p:nvSpPr>
        <p:spPr bwMode="auto">
          <a:xfrm>
            <a:off x="7297738" y="2903538"/>
            <a:ext cx="50323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zh-CN" altLang="en-US" sz="2000" i="1"/>
              <a:t>－</a:t>
            </a:r>
            <a:r>
              <a:rPr kumimoji="0" lang="en-US" altLang="zh-CN" sz="2000" i="1"/>
              <a:t>A</a:t>
            </a:r>
          </a:p>
        </p:txBody>
      </p:sp>
      <p:sp>
        <p:nvSpPr>
          <p:cNvPr id="37893" name="Line 9"/>
          <p:cNvSpPr>
            <a:spLocks noChangeShapeType="1"/>
          </p:cNvSpPr>
          <p:nvPr/>
        </p:nvSpPr>
        <p:spPr bwMode="auto">
          <a:xfrm>
            <a:off x="8069263" y="3060700"/>
            <a:ext cx="4175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4" name="Oval 10"/>
          <p:cNvSpPr>
            <a:spLocks noChangeArrowheads="1"/>
          </p:cNvSpPr>
          <p:nvPr/>
        </p:nvSpPr>
        <p:spPr bwMode="auto">
          <a:xfrm>
            <a:off x="8486775" y="3021013"/>
            <a:ext cx="77788" cy="682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5" name="Line 17"/>
          <p:cNvSpPr>
            <a:spLocks noChangeShapeType="1"/>
          </p:cNvSpPr>
          <p:nvPr/>
        </p:nvSpPr>
        <p:spPr bwMode="auto">
          <a:xfrm flipH="1">
            <a:off x="6254750" y="3003550"/>
            <a:ext cx="1588" cy="1308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6" name="Oval 20"/>
          <p:cNvSpPr>
            <a:spLocks noChangeArrowheads="1"/>
          </p:cNvSpPr>
          <p:nvPr/>
        </p:nvSpPr>
        <p:spPr bwMode="auto">
          <a:xfrm>
            <a:off x="5475288" y="3448050"/>
            <a:ext cx="376237" cy="373063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7" name="Line 21"/>
          <p:cNvSpPr>
            <a:spLocks noChangeShapeType="1"/>
          </p:cNvSpPr>
          <p:nvPr/>
        </p:nvSpPr>
        <p:spPr bwMode="auto">
          <a:xfrm>
            <a:off x="5475288" y="3635375"/>
            <a:ext cx="369887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8" name="Rectangle 24"/>
          <p:cNvSpPr>
            <a:spLocks noChangeArrowheads="1"/>
          </p:cNvSpPr>
          <p:nvPr/>
        </p:nvSpPr>
        <p:spPr bwMode="auto">
          <a:xfrm>
            <a:off x="6196013" y="3470275"/>
            <a:ext cx="104775" cy="4286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tailEnd type="none" w="sm" len="lg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9" name="Rectangle 31"/>
          <p:cNvSpPr>
            <a:spLocks noChangeArrowheads="1"/>
          </p:cNvSpPr>
          <p:nvPr/>
        </p:nvSpPr>
        <p:spPr bwMode="auto">
          <a:xfrm>
            <a:off x="6435725" y="3678238"/>
            <a:ext cx="3397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en-US" altLang="zh-CN" sz="2000" i="1"/>
              <a:t>C</a:t>
            </a:r>
            <a:endParaRPr kumimoji="0" lang="en-US" altLang="zh-CN" sz="2000"/>
          </a:p>
        </p:txBody>
      </p:sp>
      <p:sp>
        <p:nvSpPr>
          <p:cNvPr id="37900" name="Rectangle 32"/>
          <p:cNvSpPr>
            <a:spLocks noChangeArrowheads="1"/>
          </p:cNvSpPr>
          <p:nvPr/>
        </p:nvSpPr>
        <p:spPr bwMode="auto">
          <a:xfrm>
            <a:off x="5895975" y="3640138"/>
            <a:ext cx="3381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CN" sz="2000" i="1"/>
              <a:t>R</a:t>
            </a:r>
            <a:endParaRPr kumimoji="0" lang="en-US" altLang="zh-CN" sz="2000"/>
          </a:p>
        </p:txBody>
      </p:sp>
      <p:sp>
        <p:nvSpPr>
          <p:cNvPr id="37901" name="Rectangle 33"/>
          <p:cNvSpPr>
            <a:spLocks noChangeArrowheads="1"/>
          </p:cNvSpPr>
          <p:nvPr/>
        </p:nvSpPr>
        <p:spPr bwMode="auto">
          <a:xfrm>
            <a:off x="7043738" y="3530600"/>
            <a:ext cx="338137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en-US" altLang="zh-CN" sz="2000" i="1"/>
              <a:t>U</a:t>
            </a:r>
            <a:r>
              <a:rPr kumimoji="0" lang="en-US" altLang="zh-CN" sz="2000" baseline="-25000"/>
              <a:t>i</a:t>
            </a:r>
            <a:endParaRPr kumimoji="0" lang="en-US" altLang="zh-CN" sz="2000"/>
          </a:p>
        </p:txBody>
      </p:sp>
      <p:grpSp>
        <p:nvGrpSpPr>
          <p:cNvPr id="37902" name="Group 34"/>
          <p:cNvGrpSpPr/>
          <p:nvPr/>
        </p:nvGrpSpPr>
        <p:grpSpPr bwMode="auto">
          <a:xfrm rot="-5400000">
            <a:off x="7003257" y="3247231"/>
            <a:ext cx="304800" cy="46037"/>
            <a:chOff x="7449" y="9962"/>
            <a:chExt cx="258" cy="34"/>
          </a:xfrm>
        </p:grpSpPr>
        <p:sp>
          <p:nvSpPr>
            <p:cNvPr id="37963" name="AutoShape 35"/>
            <p:cNvSpPr>
              <a:spLocks noChangeArrowheads="1"/>
            </p:cNvSpPr>
            <p:nvPr/>
          </p:nvSpPr>
          <p:spPr bwMode="auto">
            <a:xfrm rot="5400000">
              <a:off x="7619" y="9908"/>
              <a:ext cx="34" cy="14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7964" name="Line 36"/>
            <p:cNvSpPr>
              <a:spLocks noChangeShapeType="1"/>
            </p:cNvSpPr>
            <p:nvPr/>
          </p:nvSpPr>
          <p:spPr bwMode="auto">
            <a:xfrm>
              <a:off x="7449" y="9982"/>
              <a:ext cx="10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903" name="Group 37"/>
          <p:cNvGrpSpPr/>
          <p:nvPr/>
        </p:nvGrpSpPr>
        <p:grpSpPr bwMode="auto">
          <a:xfrm rot="5400000" flipV="1">
            <a:off x="6981032" y="4060031"/>
            <a:ext cx="303212" cy="47625"/>
            <a:chOff x="7449" y="9962"/>
            <a:chExt cx="258" cy="34"/>
          </a:xfrm>
        </p:grpSpPr>
        <p:sp>
          <p:nvSpPr>
            <p:cNvPr id="37961" name="AutoShape 38"/>
            <p:cNvSpPr>
              <a:spLocks noChangeArrowheads="1"/>
            </p:cNvSpPr>
            <p:nvPr/>
          </p:nvSpPr>
          <p:spPr bwMode="auto">
            <a:xfrm rot="5400000">
              <a:off x="7619" y="9908"/>
              <a:ext cx="34" cy="14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7962" name="Line 39"/>
            <p:cNvSpPr>
              <a:spLocks noChangeShapeType="1"/>
            </p:cNvSpPr>
            <p:nvPr/>
          </p:nvSpPr>
          <p:spPr bwMode="auto">
            <a:xfrm>
              <a:off x="7449" y="9982"/>
              <a:ext cx="10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904" name="Rectangle 40"/>
          <p:cNvSpPr>
            <a:spLocks noChangeArrowheads="1"/>
          </p:cNvSpPr>
          <p:nvPr/>
        </p:nvSpPr>
        <p:spPr bwMode="auto">
          <a:xfrm>
            <a:off x="8016875" y="3513138"/>
            <a:ext cx="571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en-US" altLang="zh-CN" sz="2000" i="1"/>
              <a:t>U</a:t>
            </a:r>
            <a:r>
              <a:rPr kumimoji="0" lang="en-US" altLang="zh-CN" sz="2000" baseline="-25000"/>
              <a:t>SC</a:t>
            </a:r>
            <a:endParaRPr kumimoji="0" lang="en-US" altLang="zh-CN" sz="2000"/>
          </a:p>
        </p:txBody>
      </p:sp>
      <p:sp>
        <p:nvSpPr>
          <p:cNvPr id="37905" name="Oval 42"/>
          <p:cNvSpPr>
            <a:spLocks noChangeArrowheads="1"/>
          </p:cNvSpPr>
          <p:nvPr/>
        </p:nvSpPr>
        <p:spPr bwMode="auto">
          <a:xfrm>
            <a:off x="8474075" y="4270375"/>
            <a:ext cx="79375" cy="793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906" name="Rectangle 46"/>
          <p:cNvSpPr>
            <a:spLocks noChangeArrowheads="1"/>
          </p:cNvSpPr>
          <p:nvPr/>
        </p:nvSpPr>
        <p:spPr bwMode="auto">
          <a:xfrm>
            <a:off x="6594475" y="4387850"/>
            <a:ext cx="504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en-US" altLang="zh-CN" sz="2000"/>
              <a:t>(</a:t>
            </a:r>
            <a:r>
              <a:rPr kumimoji="0" lang="en-US" altLang="zh-CN" sz="2000" i="1"/>
              <a:t>b</a:t>
            </a:r>
            <a:r>
              <a:rPr kumimoji="0" lang="en-US" altLang="zh-CN" sz="2000"/>
              <a:t>)</a:t>
            </a:r>
          </a:p>
        </p:txBody>
      </p:sp>
      <p:sp>
        <p:nvSpPr>
          <p:cNvPr id="37907" name="Rectangle 47"/>
          <p:cNvSpPr>
            <a:spLocks noChangeArrowheads="1"/>
          </p:cNvSpPr>
          <p:nvPr/>
        </p:nvSpPr>
        <p:spPr bwMode="auto">
          <a:xfrm>
            <a:off x="5257800" y="3100388"/>
            <a:ext cx="33813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en-US" altLang="zh-CN" sz="2000" i="1"/>
              <a:t>U</a:t>
            </a:r>
            <a:r>
              <a:rPr kumimoji="0" lang="en-US" altLang="zh-CN" sz="2000" baseline="-25000"/>
              <a:t>a</a:t>
            </a:r>
            <a:endParaRPr kumimoji="0" lang="en-US" altLang="zh-CN" sz="2000"/>
          </a:p>
        </p:txBody>
      </p:sp>
      <p:sp>
        <p:nvSpPr>
          <p:cNvPr id="37908" name="Line 56"/>
          <p:cNvSpPr>
            <a:spLocks noChangeShapeType="1"/>
          </p:cNvSpPr>
          <p:nvPr/>
        </p:nvSpPr>
        <p:spPr bwMode="auto">
          <a:xfrm>
            <a:off x="6613525" y="360045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09" name="Line 57"/>
          <p:cNvSpPr>
            <a:spLocks noChangeShapeType="1"/>
          </p:cNvSpPr>
          <p:nvPr/>
        </p:nvSpPr>
        <p:spPr bwMode="auto">
          <a:xfrm>
            <a:off x="6613525" y="367665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0" name="Line 58"/>
          <p:cNvSpPr>
            <a:spLocks noChangeShapeType="1"/>
          </p:cNvSpPr>
          <p:nvPr/>
        </p:nvSpPr>
        <p:spPr bwMode="auto">
          <a:xfrm flipH="1">
            <a:off x="6724650" y="3676650"/>
            <a:ext cx="3175" cy="628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1" name="Line 59"/>
          <p:cNvSpPr>
            <a:spLocks noChangeShapeType="1"/>
          </p:cNvSpPr>
          <p:nvPr/>
        </p:nvSpPr>
        <p:spPr bwMode="auto">
          <a:xfrm flipV="1">
            <a:off x="6727825" y="3013075"/>
            <a:ext cx="0" cy="5873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2" name="Freeform 67"/>
          <p:cNvSpPr/>
          <p:nvPr/>
        </p:nvSpPr>
        <p:spPr bwMode="auto">
          <a:xfrm>
            <a:off x="5659438" y="3822700"/>
            <a:ext cx="2833687" cy="488950"/>
          </a:xfrm>
          <a:custGeom>
            <a:avLst/>
            <a:gdLst>
              <a:gd name="T0" fmla="*/ 0 w 2064"/>
              <a:gd name="T1" fmla="*/ 0 h 336"/>
              <a:gd name="T2" fmla="*/ 0 w 2064"/>
              <a:gd name="T3" fmla="*/ 2147483646 h 336"/>
              <a:gd name="T4" fmla="*/ 2147483646 w 2064"/>
              <a:gd name="T5" fmla="*/ 2147483646 h 336"/>
              <a:gd name="T6" fmla="*/ 0 60000 65536"/>
              <a:gd name="T7" fmla="*/ 0 60000 65536"/>
              <a:gd name="T8" fmla="*/ 0 60000 65536"/>
              <a:gd name="T9" fmla="*/ 0 w 2064"/>
              <a:gd name="T10" fmla="*/ 0 h 336"/>
              <a:gd name="T11" fmla="*/ 2064 w 2064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64" h="336">
                <a:moveTo>
                  <a:pt x="0" y="0"/>
                </a:moveTo>
                <a:lnTo>
                  <a:pt x="0" y="336"/>
                </a:lnTo>
                <a:lnTo>
                  <a:pt x="2064" y="336"/>
                </a:lnTo>
              </a:path>
            </a:pathLst>
          </a:cu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3" name="Freeform 68"/>
          <p:cNvSpPr/>
          <p:nvPr/>
        </p:nvSpPr>
        <p:spPr bwMode="auto">
          <a:xfrm>
            <a:off x="5659438" y="3013075"/>
            <a:ext cx="266700" cy="441325"/>
          </a:xfrm>
          <a:custGeom>
            <a:avLst/>
            <a:gdLst>
              <a:gd name="T0" fmla="*/ 0 w 1392"/>
              <a:gd name="T1" fmla="*/ 2147483646 h 336"/>
              <a:gd name="T2" fmla="*/ 0 w 1392"/>
              <a:gd name="T3" fmla="*/ 0 h 336"/>
              <a:gd name="T4" fmla="*/ 0 w 1392"/>
              <a:gd name="T5" fmla="*/ 0 h 336"/>
              <a:gd name="T6" fmla="*/ 0 60000 65536"/>
              <a:gd name="T7" fmla="*/ 0 60000 65536"/>
              <a:gd name="T8" fmla="*/ 0 60000 65536"/>
              <a:gd name="T9" fmla="*/ 0 w 1392"/>
              <a:gd name="T10" fmla="*/ 0 h 336"/>
              <a:gd name="T11" fmla="*/ 1392 w 1392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92" h="336">
                <a:moveTo>
                  <a:pt x="0" y="336"/>
                </a:moveTo>
                <a:lnTo>
                  <a:pt x="0" y="0"/>
                </a:lnTo>
                <a:lnTo>
                  <a:pt x="1392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4166" name="Text Box 70"/>
          <p:cNvSpPr txBox="1">
            <a:spLocks noChangeArrowheads="1"/>
          </p:cNvSpPr>
          <p:nvPr/>
        </p:nvSpPr>
        <p:spPr bwMode="auto">
          <a:xfrm>
            <a:off x="4922838" y="4987925"/>
            <a:ext cx="15128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000">
                <a:ea typeface="楷体_GB2312" pitchFamily="49" charset="-122"/>
              </a:rPr>
              <a:t>等效电阻</a:t>
            </a:r>
            <a:r>
              <a:rPr kumimoji="0" lang="en-US" altLang="zh-CN" sz="2000" i="1">
                <a:ea typeface="楷体_GB2312" pitchFamily="49" charset="-122"/>
              </a:rPr>
              <a:t>R</a:t>
            </a:r>
            <a:r>
              <a:rPr kumimoji="0" lang="zh-CN" altLang="en-US" sz="2000"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644167" name="Object 71"/>
          <p:cNvGraphicFramePr>
            <a:graphicFrameLocks noChangeAspect="1"/>
          </p:cNvGraphicFramePr>
          <p:nvPr/>
        </p:nvGraphicFramePr>
        <p:xfrm>
          <a:off x="6480175" y="4845050"/>
          <a:ext cx="13668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5" name="Equation" r:id="rId3" imgW="647700" imgH="381000" progId="Equation.DSMT4">
                  <p:embed/>
                </p:oleObj>
              </mc:Choice>
              <mc:Fallback>
                <p:oleObj name="Equation" r:id="rId3" imgW="647700" imgH="381000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0175" y="4845050"/>
                        <a:ext cx="1366838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4170" name="Object 74"/>
          <p:cNvGraphicFramePr>
            <a:graphicFrameLocks noChangeAspect="1"/>
          </p:cNvGraphicFramePr>
          <p:nvPr/>
        </p:nvGraphicFramePr>
        <p:xfrm>
          <a:off x="1512888" y="4946650"/>
          <a:ext cx="10795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6" name="Equation" r:id="rId5" imgW="482600" imgH="381000" progId="Equation.DSMT4">
                  <p:embed/>
                </p:oleObj>
              </mc:Choice>
              <mc:Fallback>
                <p:oleObj name="Equation" r:id="rId5" imgW="482600" imgH="381000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4946650"/>
                        <a:ext cx="10795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7" name="AutoShape 76"/>
          <p:cNvSpPr>
            <a:spLocks noChangeArrowheads="1"/>
          </p:cNvSpPr>
          <p:nvPr/>
        </p:nvSpPr>
        <p:spPr bwMode="auto">
          <a:xfrm>
            <a:off x="4500563" y="3549650"/>
            <a:ext cx="360362" cy="215900"/>
          </a:xfrm>
          <a:prstGeom prst="right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44173" name="Text Box 77"/>
          <p:cNvSpPr txBox="1">
            <a:spLocks noChangeArrowheads="1"/>
          </p:cNvSpPr>
          <p:nvPr/>
        </p:nvSpPr>
        <p:spPr bwMode="auto">
          <a:xfrm>
            <a:off x="4994275" y="5780088"/>
            <a:ext cx="15128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000">
                <a:ea typeface="楷体_GB2312" pitchFamily="49" charset="-122"/>
              </a:rPr>
              <a:t>等效电容：</a:t>
            </a:r>
          </a:p>
        </p:txBody>
      </p:sp>
      <p:sp>
        <p:nvSpPr>
          <p:cNvPr id="74" name="矩形 7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92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DE2236-A42E-4A29-830E-E6CBC838578E}" type="slidenum">
              <a:rPr lang="en-US" altLang="zh-CN" sz="1400" smtClean="0"/>
              <a:t>28</a:t>
            </a:fld>
            <a:endParaRPr lang="en-US" altLang="zh-CN" sz="1400"/>
          </a:p>
        </p:txBody>
      </p:sp>
      <p:grpSp>
        <p:nvGrpSpPr>
          <p:cNvPr id="37921" name="组合 2"/>
          <p:cNvGrpSpPr/>
          <p:nvPr/>
        </p:nvGrpSpPr>
        <p:grpSpPr bwMode="auto">
          <a:xfrm>
            <a:off x="301625" y="2673350"/>
            <a:ext cx="4103688" cy="2146300"/>
            <a:chOff x="285750" y="2571750"/>
            <a:chExt cx="4103688" cy="2146300"/>
          </a:xfrm>
        </p:grpSpPr>
        <p:sp>
          <p:nvSpPr>
            <p:cNvPr id="37929" name="AutoShape 11"/>
            <p:cNvSpPr>
              <a:spLocks noChangeArrowheads="1"/>
            </p:cNvSpPr>
            <p:nvPr/>
          </p:nvSpPr>
          <p:spPr bwMode="auto">
            <a:xfrm rot="5400000">
              <a:off x="3028950" y="2646363"/>
              <a:ext cx="774700" cy="825500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7930" name="Rectangle 12"/>
            <p:cNvSpPr>
              <a:spLocks noChangeArrowheads="1"/>
            </p:cNvSpPr>
            <p:nvPr/>
          </p:nvSpPr>
          <p:spPr bwMode="auto">
            <a:xfrm>
              <a:off x="3048000" y="2901950"/>
              <a:ext cx="503238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zh-CN" altLang="en-US" sz="2000" i="1"/>
                <a:t>－</a:t>
              </a:r>
              <a:r>
                <a:rPr kumimoji="0" lang="en-US" altLang="zh-CN" sz="2000" i="1"/>
                <a:t>A</a:t>
              </a:r>
            </a:p>
          </p:txBody>
        </p:sp>
        <p:sp>
          <p:nvSpPr>
            <p:cNvPr id="37931" name="Line 13"/>
            <p:cNvSpPr>
              <a:spLocks noChangeShapeType="1"/>
            </p:cNvSpPr>
            <p:nvPr/>
          </p:nvSpPr>
          <p:spPr bwMode="auto">
            <a:xfrm>
              <a:off x="3798888" y="3059113"/>
              <a:ext cx="3095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Oval 14"/>
            <p:cNvSpPr>
              <a:spLocks noChangeArrowheads="1"/>
            </p:cNvSpPr>
            <p:nvPr/>
          </p:nvSpPr>
          <p:spPr bwMode="auto">
            <a:xfrm>
              <a:off x="4127500" y="3019425"/>
              <a:ext cx="71438" cy="7143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7933" name="Line 15"/>
            <p:cNvSpPr>
              <a:spLocks noChangeShapeType="1"/>
            </p:cNvSpPr>
            <p:nvPr/>
          </p:nvSpPr>
          <p:spPr bwMode="auto">
            <a:xfrm flipH="1">
              <a:off x="1330325" y="3016250"/>
              <a:ext cx="4762" cy="1247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4" name="Line 16"/>
            <p:cNvSpPr>
              <a:spLocks noChangeShapeType="1"/>
            </p:cNvSpPr>
            <p:nvPr/>
          </p:nvSpPr>
          <p:spPr bwMode="auto">
            <a:xfrm flipH="1">
              <a:off x="2217737" y="3016250"/>
              <a:ext cx="1587" cy="1247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5" name="Oval 18"/>
            <p:cNvSpPr>
              <a:spLocks noChangeArrowheads="1"/>
            </p:cNvSpPr>
            <p:nvPr/>
          </p:nvSpPr>
          <p:spPr bwMode="auto">
            <a:xfrm>
              <a:off x="585788" y="3435350"/>
              <a:ext cx="392162" cy="373063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7936" name="Rectangle 22"/>
            <p:cNvSpPr>
              <a:spLocks noChangeArrowheads="1"/>
            </p:cNvSpPr>
            <p:nvPr/>
          </p:nvSpPr>
          <p:spPr bwMode="auto">
            <a:xfrm>
              <a:off x="1266825" y="3446463"/>
              <a:ext cx="107950" cy="4286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7937" name="Rectangle 23"/>
            <p:cNvSpPr>
              <a:spLocks noChangeArrowheads="1"/>
            </p:cNvSpPr>
            <p:nvPr/>
          </p:nvSpPr>
          <p:spPr bwMode="auto">
            <a:xfrm>
              <a:off x="2154238" y="3446463"/>
              <a:ext cx="107950" cy="4286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7938" name="Rectangle 26"/>
            <p:cNvSpPr>
              <a:spLocks noChangeArrowheads="1"/>
            </p:cNvSpPr>
            <p:nvPr/>
          </p:nvSpPr>
          <p:spPr bwMode="auto">
            <a:xfrm>
              <a:off x="971550" y="2571750"/>
              <a:ext cx="3349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7939" name="Rectangle 27"/>
            <p:cNvSpPr>
              <a:spLocks noChangeArrowheads="1"/>
            </p:cNvSpPr>
            <p:nvPr/>
          </p:nvSpPr>
          <p:spPr bwMode="auto">
            <a:xfrm>
              <a:off x="1443038" y="3605213"/>
              <a:ext cx="334962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R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7940" name="Rectangle 28"/>
            <p:cNvSpPr>
              <a:spLocks noChangeArrowheads="1"/>
            </p:cNvSpPr>
            <p:nvPr/>
          </p:nvSpPr>
          <p:spPr bwMode="auto">
            <a:xfrm>
              <a:off x="2316163" y="3605213"/>
              <a:ext cx="338137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R</a:t>
              </a:r>
              <a:r>
                <a:rPr kumimoji="0" lang="en-US" altLang="zh-CN" sz="2000" baseline="-25000"/>
                <a:t>i</a:t>
              </a:r>
              <a:endParaRPr kumimoji="0" lang="en-US" altLang="zh-CN" sz="2000"/>
            </a:p>
          </p:txBody>
        </p:sp>
        <p:sp>
          <p:nvSpPr>
            <p:cNvPr id="37941" name="Rectangle 29"/>
            <p:cNvSpPr>
              <a:spLocks noChangeArrowheads="1"/>
            </p:cNvSpPr>
            <p:nvPr/>
          </p:nvSpPr>
          <p:spPr bwMode="auto">
            <a:xfrm>
              <a:off x="2847975" y="3594100"/>
              <a:ext cx="33655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i</a:t>
              </a:r>
              <a:endParaRPr kumimoji="0" lang="en-US" altLang="zh-CN" sz="2000"/>
            </a:p>
          </p:txBody>
        </p:sp>
        <p:sp>
          <p:nvSpPr>
            <p:cNvPr id="37942" name="Rectangle 30"/>
            <p:cNvSpPr>
              <a:spLocks noChangeArrowheads="1"/>
            </p:cNvSpPr>
            <p:nvPr/>
          </p:nvSpPr>
          <p:spPr bwMode="auto">
            <a:xfrm>
              <a:off x="1518743" y="3196336"/>
              <a:ext cx="338138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c</a:t>
              </a:r>
              <a:endParaRPr kumimoji="0" lang="en-US" altLang="zh-CN" sz="2000"/>
            </a:p>
          </p:txBody>
        </p:sp>
        <p:sp>
          <p:nvSpPr>
            <p:cNvPr id="37943" name="Rectangle 41"/>
            <p:cNvSpPr>
              <a:spLocks noChangeArrowheads="1"/>
            </p:cNvSpPr>
            <p:nvPr/>
          </p:nvSpPr>
          <p:spPr bwMode="auto">
            <a:xfrm>
              <a:off x="3930650" y="3457575"/>
              <a:ext cx="458788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SC</a:t>
              </a:r>
              <a:endParaRPr kumimoji="0" lang="en-US" altLang="zh-CN" sz="2000"/>
            </a:p>
          </p:txBody>
        </p:sp>
        <p:sp>
          <p:nvSpPr>
            <p:cNvPr id="37944" name="Oval 43"/>
            <p:cNvSpPr>
              <a:spLocks noChangeArrowheads="1"/>
            </p:cNvSpPr>
            <p:nvPr/>
          </p:nvSpPr>
          <p:spPr bwMode="auto">
            <a:xfrm>
              <a:off x="4060825" y="4232275"/>
              <a:ext cx="71438" cy="7143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7945" name="Rectangle 44"/>
            <p:cNvSpPr>
              <a:spLocks noChangeArrowheads="1"/>
            </p:cNvSpPr>
            <p:nvPr/>
          </p:nvSpPr>
          <p:spPr bwMode="auto">
            <a:xfrm>
              <a:off x="285750" y="3225800"/>
              <a:ext cx="304800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7946" name="Rectangle 45"/>
            <p:cNvSpPr>
              <a:spLocks noChangeArrowheads="1"/>
            </p:cNvSpPr>
            <p:nvPr/>
          </p:nvSpPr>
          <p:spPr bwMode="auto">
            <a:xfrm>
              <a:off x="2062163" y="4375150"/>
              <a:ext cx="50641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/>
                <a:t>(</a:t>
              </a:r>
              <a:r>
                <a:rPr kumimoji="0" lang="en-US" altLang="zh-CN" sz="2000" i="1"/>
                <a:t>a</a:t>
              </a:r>
              <a:r>
                <a:rPr kumimoji="0" lang="en-US" altLang="zh-CN" sz="2000"/>
                <a:t>)</a:t>
              </a:r>
            </a:p>
          </p:txBody>
        </p:sp>
        <p:sp>
          <p:nvSpPr>
            <p:cNvPr id="37947" name="Line 48"/>
            <p:cNvSpPr>
              <a:spLocks noChangeShapeType="1"/>
            </p:cNvSpPr>
            <p:nvPr/>
          </p:nvSpPr>
          <p:spPr bwMode="auto">
            <a:xfrm>
              <a:off x="1682750" y="35623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48" name="Line 49"/>
            <p:cNvSpPr>
              <a:spLocks noChangeShapeType="1"/>
            </p:cNvSpPr>
            <p:nvPr/>
          </p:nvSpPr>
          <p:spPr bwMode="auto">
            <a:xfrm>
              <a:off x="1682750" y="36385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49" name="Line 50"/>
            <p:cNvSpPr>
              <a:spLocks noChangeShapeType="1"/>
            </p:cNvSpPr>
            <p:nvPr/>
          </p:nvSpPr>
          <p:spPr bwMode="auto">
            <a:xfrm>
              <a:off x="1797050" y="3638550"/>
              <a:ext cx="0" cy="609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0" name="Line 51"/>
            <p:cNvSpPr>
              <a:spLocks noChangeShapeType="1"/>
            </p:cNvSpPr>
            <p:nvPr/>
          </p:nvSpPr>
          <p:spPr bwMode="auto">
            <a:xfrm flipV="1">
              <a:off x="1797050" y="3000375"/>
              <a:ext cx="6350" cy="5619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1" name="Line 52"/>
            <p:cNvSpPr>
              <a:spLocks noChangeShapeType="1"/>
            </p:cNvSpPr>
            <p:nvPr/>
          </p:nvSpPr>
          <p:spPr bwMode="auto">
            <a:xfrm>
              <a:off x="2584450" y="35623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2" name="Line 53"/>
            <p:cNvSpPr>
              <a:spLocks noChangeShapeType="1"/>
            </p:cNvSpPr>
            <p:nvPr/>
          </p:nvSpPr>
          <p:spPr bwMode="auto">
            <a:xfrm>
              <a:off x="2584450" y="36385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3" name="Line 54"/>
            <p:cNvSpPr>
              <a:spLocks noChangeShapeType="1"/>
            </p:cNvSpPr>
            <p:nvPr/>
          </p:nvSpPr>
          <p:spPr bwMode="auto">
            <a:xfrm>
              <a:off x="2698750" y="3638550"/>
              <a:ext cx="0" cy="609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4" name="Line 55"/>
            <p:cNvSpPr>
              <a:spLocks noChangeShapeType="1"/>
            </p:cNvSpPr>
            <p:nvPr/>
          </p:nvSpPr>
          <p:spPr bwMode="auto">
            <a:xfrm flipV="1">
              <a:off x="2698749" y="3008312"/>
              <a:ext cx="1" cy="5524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5" name="Freeform 62"/>
            <p:cNvSpPr/>
            <p:nvPr/>
          </p:nvSpPr>
          <p:spPr bwMode="auto">
            <a:xfrm>
              <a:off x="781050" y="3003550"/>
              <a:ext cx="227013" cy="442911"/>
            </a:xfrm>
            <a:custGeom>
              <a:avLst/>
              <a:gdLst>
                <a:gd name="T0" fmla="*/ 0 w 1392"/>
                <a:gd name="T1" fmla="*/ 2147483646 h 336"/>
                <a:gd name="T2" fmla="*/ 0 w 1392"/>
                <a:gd name="T3" fmla="*/ 0 h 336"/>
                <a:gd name="T4" fmla="*/ 0 w 1392"/>
                <a:gd name="T5" fmla="*/ 0 h 336"/>
                <a:gd name="T6" fmla="*/ 0 60000 65536"/>
                <a:gd name="T7" fmla="*/ 0 60000 65536"/>
                <a:gd name="T8" fmla="*/ 0 60000 65536"/>
                <a:gd name="T9" fmla="*/ 0 w 1392"/>
                <a:gd name="T10" fmla="*/ 0 h 336"/>
                <a:gd name="T11" fmla="*/ 1392 w 1392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2" h="336">
                  <a:moveTo>
                    <a:pt x="0" y="336"/>
                  </a:moveTo>
                  <a:lnTo>
                    <a:pt x="0" y="0"/>
                  </a:lnTo>
                  <a:lnTo>
                    <a:pt x="1392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6" name="Line 63"/>
            <p:cNvSpPr>
              <a:spLocks noChangeShapeType="1"/>
            </p:cNvSpPr>
            <p:nvPr/>
          </p:nvSpPr>
          <p:spPr bwMode="auto">
            <a:xfrm>
              <a:off x="1073150" y="3003550"/>
              <a:ext cx="19399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7" name="Line 64"/>
            <p:cNvSpPr>
              <a:spLocks noChangeShapeType="1"/>
            </p:cNvSpPr>
            <p:nvPr/>
          </p:nvSpPr>
          <p:spPr bwMode="auto">
            <a:xfrm>
              <a:off x="1009650" y="292735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8" name="Line 65"/>
            <p:cNvSpPr>
              <a:spLocks noChangeShapeType="1"/>
            </p:cNvSpPr>
            <p:nvPr/>
          </p:nvSpPr>
          <p:spPr bwMode="auto">
            <a:xfrm>
              <a:off x="1073150" y="2927350"/>
              <a:ext cx="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9" name="Freeform 66"/>
            <p:cNvSpPr/>
            <p:nvPr/>
          </p:nvSpPr>
          <p:spPr bwMode="auto">
            <a:xfrm>
              <a:off x="781050" y="3803650"/>
              <a:ext cx="3276600" cy="457200"/>
            </a:xfrm>
            <a:custGeom>
              <a:avLst/>
              <a:gdLst>
                <a:gd name="T0" fmla="*/ 0 w 2064"/>
                <a:gd name="T1" fmla="*/ 0 h 336"/>
                <a:gd name="T2" fmla="*/ 0 w 2064"/>
                <a:gd name="T3" fmla="*/ 2147483646 h 336"/>
                <a:gd name="T4" fmla="*/ 2147483646 w 2064"/>
                <a:gd name="T5" fmla="*/ 2147483646 h 336"/>
                <a:gd name="T6" fmla="*/ 0 60000 65536"/>
                <a:gd name="T7" fmla="*/ 0 60000 65536"/>
                <a:gd name="T8" fmla="*/ 0 60000 65536"/>
                <a:gd name="T9" fmla="*/ 0 w 2064"/>
                <a:gd name="T10" fmla="*/ 0 h 336"/>
                <a:gd name="T11" fmla="*/ 2064 w 206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4" h="336">
                  <a:moveTo>
                    <a:pt x="0" y="0"/>
                  </a:moveTo>
                  <a:lnTo>
                    <a:pt x="0" y="336"/>
                  </a:lnTo>
                  <a:lnTo>
                    <a:pt x="2064" y="33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37960" name="直接连接符 77"/>
            <p:cNvCxnSpPr>
              <a:cxnSpLocks noChangeShapeType="1"/>
              <a:stCxn id="37935" idx="6"/>
              <a:endCxn id="37935" idx="2"/>
            </p:cNvCxnSpPr>
            <p:nvPr/>
          </p:nvCxnSpPr>
          <p:spPr bwMode="auto">
            <a:xfrm flipH="1">
              <a:off x="585788" y="3621882"/>
              <a:ext cx="392162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22" name="Text Box 4"/>
          <p:cNvSpPr txBox="1">
            <a:spLocks noChangeArrowheads="1"/>
          </p:cNvSpPr>
          <p:nvPr/>
        </p:nvSpPr>
        <p:spPr bwMode="auto">
          <a:xfrm>
            <a:off x="338138" y="414338"/>
            <a:ext cx="6030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压电传感器的前置测量电路</a:t>
            </a:r>
          </a:p>
        </p:txBody>
      </p:sp>
      <p:grpSp>
        <p:nvGrpSpPr>
          <p:cNvPr id="37923" name="组合 3"/>
          <p:cNvGrpSpPr/>
          <p:nvPr/>
        </p:nvGrpSpPr>
        <p:grpSpPr bwMode="auto">
          <a:xfrm rot="-5400000">
            <a:off x="5859463" y="2989263"/>
            <a:ext cx="228600" cy="76200"/>
            <a:chOff x="6765926" y="3752850"/>
            <a:chExt cx="228600" cy="76200"/>
          </a:xfrm>
        </p:grpSpPr>
        <p:sp>
          <p:nvSpPr>
            <p:cNvPr id="37927" name="Line 56"/>
            <p:cNvSpPr>
              <a:spLocks noChangeShapeType="1"/>
            </p:cNvSpPr>
            <p:nvPr/>
          </p:nvSpPr>
          <p:spPr bwMode="auto">
            <a:xfrm>
              <a:off x="6765926" y="37528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28" name="Line 57"/>
            <p:cNvSpPr>
              <a:spLocks noChangeShapeType="1"/>
            </p:cNvSpPr>
            <p:nvPr/>
          </p:nvSpPr>
          <p:spPr bwMode="auto">
            <a:xfrm>
              <a:off x="6765926" y="38290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7924" name="Line 59"/>
          <p:cNvSpPr>
            <a:spLocks noChangeShapeType="1"/>
          </p:cNvSpPr>
          <p:nvPr/>
        </p:nvSpPr>
        <p:spPr bwMode="auto">
          <a:xfrm flipH="1">
            <a:off x="6010275" y="3003550"/>
            <a:ext cx="1243013" cy="12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5" name="Rectangle 47"/>
          <p:cNvSpPr>
            <a:spLocks noChangeArrowheads="1"/>
          </p:cNvSpPr>
          <p:nvPr/>
        </p:nvSpPr>
        <p:spPr bwMode="auto">
          <a:xfrm>
            <a:off x="5842000" y="2525713"/>
            <a:ext cx="33813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0" lang="en-US" altLang="zh-CN" sz="2000" i="1"/>
              <a:t>C</a:t>
            </a:r>
            <a:r>
              <a:rPr kumimoji="0" lang="en-US" altLang="zh-CN" sz="2000" baseline="-25000"/>
              <a:t>a</a:t>
            </a:r>
            <a:endParaRPr kumimoji="0" lang="en-US" altLang="zh-CN" sz="2000"/>
          </a:p>
        </p:txBody>
      </p:sp>
      <p:pic>
        <p:nvPicPr>
          <p:cNvPr id="37926" name="图片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857875"/>
            <a:ext cx="14382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4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4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166" grpId="0"/>
      <p:bldP spid="64417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4"/>
          <p:cNvSpPr txBox="1">
            <a:spLocks noChangeArrowheads="1"/>
          </p:cNvSpPr>
          <p:nvPr/>
        </p:nvSpPr>
        <p:spPr bwMode="auto">
          <a:xfrm>
            <a:off x="357188" y="1214438"/>
            <a:ext cx="607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dirty="0">
                <a:latin typeface="楷体_GB2312" pitchFamily="49" charset="-122"/>
                <a:ea typeface="楷体_GB2312" pitchFamily="49" charset="-122"/>
              </a:rPr>
              <a:t>电压放大器：</a:t>
            </a:r>
            <a:r>
              <a:rPr kumimoji="0" lang="zh-CN" altLang="en-US" sz="28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电压放大</a:t>
            </a:r>
            <a:r>
              <a:rPr kumimoji="0" lang="en-US" altLang="zh-CN" sz="2800" b="1" dirty="0">
                <a:latin typeface="楷体_GB2312" pitchFamily="49" charset="-122"/>
                <a:ea typeface="楷体_GB2312" pitchFamily="49" charset="-122"/>
              </a:rPr>
              <a:t>+</a:t>
            </a:r>
            <a:r>
              <a:rPr kumimoji="0" lang="zh-CN" altLang="en-US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阻抗变换</a:t>
            </a:r>
            <a:endParaRPr kumimoji="0" lang="zh-CN" altLang="en-US" sz="2600" b="1" dirty="0">
              <a:solidFill>
                <a:schemeClr val="accent2">
                  <a:lumMod val="75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91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1A2EE4-11BE-406B-AB21-093A9B69FA5D}" type="slidenum">
              <a:rPr lang="en-US" altLang="zh-CN" sz="1400" smtClean="0"/>
              <a:t>29</a:t>
            </a:fld>
            <a:endParaRPr lang="en-US" altLang="zh-CN" sz="1400"/>
          </a:p>
        </p:txBody>
      </p:sp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338138" y="414338"/>
            <a:ext cx="6030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压电传感器的前置测量电路</a:t>
            </a:r>
          </a:p>
        </p:txBody>
      </p:sp>
      <p:grpSp>
        <p:nvGrpSpPr>
          <p:cNvPr id="38918" name="组合 1"/>
          <p:cNvGrpSpPr/>
          <p:nvPr/>
        </p:nvGrpSpPr>
        <p:grpSpPr bwMode="auto">
          <a:xfrm>
            <a:off x="5367338" y="2660650"/>
            <a:ext cx="3330575" cy="1824038"/>
            <a:chOff x="5257281" y="2525069"/>
            <a:chExt cx="3331095" cy="1824681"/>
          </a:xfrm>
        </p:grpSpPr>
        <p:sp>
          <p:nvSpPr>
            <p:cNvPr id="38937" name="AutoShape 7"/>
            <p:cNvSpPr>
              <a:spLocks noChangeArrowheads="1"/>
            </p:cNvSpPr>
            <p:nvPr/>
          </p:nvSpPr>
          <p:spPr bwMode="auto">
            <a:xfrm rot="5400000">
              <a:off x="7279483" y="2645569"/>
              <a:ext cx="774700" cy="827087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8938" name="Rectangle 8"/>
            <p:cNvSpPr>
              <a:spLocks noChangeArrowheads="1"/>
            </p:cNvSpPr>
            <p:nvPr/>
          </p:nvSpPr>
          <p:spPr bwMode="auto">
            <a:xfrm>
              <a:off x="7297739" y="2903538"/>
              <a:ext cx="503237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zh-CN" altLang="en-US" sz="2000" i="1"/>
                <a:t>－</a:t>
              </a:r>
              <a:r>
                <a:rPr kumimoji="0" lang="en-US" altLang="zh-CN" sz="2000" i="1"/>
                <a:t>A</a:t>
              </a:r>
            </a:p>
          </p:txBody>
        </p:sp>
        <p:sp>
          <p:nvSpPr>
            <p:cNvPr id="38939" name="Line 9"/>
            <p:cNvSpPr>
              <a:spLocks noChangeShapeType="1"/>
            </p:cNvSpPr>
            <p:nvPr/>
          </p:nvSpPr>
          <p:spPr bwMode="auto">
            <a:xfrm>
              <a:off x="8069264" y="3060700"/>
              <a:ext cx="417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0" name="Oval 10"/>
            <p:cNvSpPr>
              <a:spLocks noChangeArrowheads="1"/>
            </p:cNvSpPr>
            <p:nvPr/>
          </p:nvSpPr>
          <p:spPr bwMode="auto">
            <a:xfrm>
              <a:off x="8486776" y="3021013"/>
              <a:ext cx="77788" cy="682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8941" name="Line 17"/>
            <p:cNvSpPr>
              <a:spLocks noChangeShapeType="1"/>
            </p:cNvSpPr>
            <p:nvPr/>
          </p:nvSpPr>
          <p:spPr bwMode="auto">
            <a:xfrm flipH="1">
              <a:off x="6254152" y="3003035"/>
              <a:ext cx="2184" cy="13086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2" name="Oval 20"/>
            <p:cNvSpPr>
              <a:spLocks noChangeArrowheads="1"/>
            </p:cNvSpPr>
            <p:nvPr/>
          </p:nvSpPr>
          <p:spPr bwMode="auto">
            <a:xfrm>
              <a:off x="5475289" y="3448050"/>
              <a:ext cx="376237" cy="373063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8943" name="Line 21"/>
            <p:cNvSpPr>
              <a:spLocks noChangeShapeType="1"/>
            </p:cNvSpPr>
            <p:nvPr/>
          </p:nvSpPr>
          <p:spPr bwMode="auto">
            <a:xfrm>
              <a:off x="5475289" y="3634582"/>
              <a:ext cx="369887" cy="39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4" name="Rectangle 24"/>
            <p:cNvSpPr>
              <a:spLocks noChangeArrowheads="1"/>
            </p:cNvSpPr>
            <p:nvPr/>
          </p:nvSpPr>
          <p:spPr bwMode="auto">
            <a:xfrm>
              <a:off x="6195417" y="3470275"/>
              <a:ext cx="104775" cy="4286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8945" name="Rectangle 31"/>
            <p:cNvSpPr>
              <a:spLocks noChangeArrowheads="1"/>
            </p:cNvSpPr>
            <p:nvPr/>
          </p:nvSpPr>
          <p:spPr bwMode="auto">
            <a:xfrm>
              <a:off x="6435726" y="3678238"/>
              <a:ext cx="339725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endParaRPr kumimoji="0" lang="en-US" altLang="zh-CN" sz="2000"/>
            </a:p>
          </p:txBody>
        </p:sp>
        <p:sp>
          <p:nvSpPr>
            <p:cNvPr id="38946" name="Rectangle 32"/>
            <p:cNvSpPr>
              <a:spLocks noChangeArrowheads="1"/>
            </p:cNvSpPr>
            <p:nvPr/>
          </p:nvSpPr>
          <p:spPr bwMode="auto">
            <a:xfrm>
              <a:off x="5895379" y="3640138"/>
              <a:ext cx="338138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R</a:t>
              </a:r>
              <a:endParaRPr kumimoji="0" lang="en-US" altLang="zh-CN" sz="2000"/>
            </a:p>
          </p:txBody>
        </p:sp>
        <p:sp>
          <p:nvSpPr>
            <p:cNvPr id="38947" name="Rectangle 33"/>
            <p:cNvSpPr>
              <a:spLocks noChangeArrowheads="1"/>
            </p:cNvSpPr>
            <p:nvPr/>
          </p:nvSpPr>
          <p:spPr bwMode="auto">
            <a:xfrm>
              <a:off x="7043739" y="3530600"/>
              <a:ext cx="338137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i</a:t>
              </a:r>
              <a:endParaRPr kumimoji="0" lang="en-US" altLang="zh-CN" sz="2000"/>
            </a:p>
          </p:txBody>
        </p:sp>
        <p:grpSp>
          <p:nvGrpSpPr>
            <p:cNvPr id="38948" name="Group 34"/>
            <p:cNvGrpSpPr/>
            <p:nvPr/>
          </p:nvGrpSpPr>
          <p:grpSpPr bwMode="auto">
            <a:xfrm rot="-5400000">
              <a:off x="7003258" y="3247231"/>
              <a:ext cx="304800" cy="46037"/>
              <a:chOff x="7449" y="9962"/>
              <a:chExt cx="258" cy="34"/>
            </a:xfrm>
          </p:grpSpPr>
          <p:sp>
            <p:nvSpPr>
              <p:cNvPr id="38966" name="AutoShape 35"/>
              <p:cNvSpPr>
                <a:spLocks noChangeArrowheads="1"/>
              </p:cNvSpPr>
              <p:nvPr/>
            </p:nvSpPr>
            <p:spPr bwMode="auto">
              <a:xfrm rot="5400000">
                <a:off x="7619" y="9908"/>
                <a:ext cx="34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8967" name="Line 36"/>
              <p:cNvSpPr>
                <a:spLocks noChangeShapeType="1"/>
              </p:cNvSpPr>
              <p:nvPr/>
            </p:nvSpPr>
            <p:spPr bwMode="auto">
              <a:xfrm>
                <a:off x="7449" y="9982"/>
                <a:ext cx="10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949" name="Group 37"/>
            <p:cNvGrpSpPr/>
            <p:nvPr/>
          </p:nvGrpSpPr>
          <p:grpSpPr bwMode="auto">
            <a:xfrm rot="5400000" flipV="1">
              <a:off x="6981033" y="4060031"/>
              <a:ext cx="303212" cy="47625"/>
              <a:chOff x="7449" y="9962"/>
              <a:chExt cx="258" cy="34"/>
            </a:xfrm>
          </p:grpSpPr>
          <p:sp>
            <p:nvSpPr>
              <p:cNvPr id="38964" name="AutoShape 38"/>
              <p:cNvSpPr>
                <a:spLocks noChangeArrowheads="1"/>
              </p:cNvSpPr>
              <p:nvPr/>
            </p:nvSpPr>
            <p:spPr bwMode="auto">
              <a:xfrm rot="5400000">
                <a:off x="7619" y="9908"/>
                <a:ext cx="34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8965" name="Line 39"/>
              <p:cNvSpPr>
                <a:spLocks noChangeShapeType="1"/>
              </p:cNvSpPr>
              <p:nvPr/>
            </p:nvSpPr>
            <p:spPr bwMode="auto">
              <a:xfrm>
                <a:off x="7449" y="9982"/>
                <a:ext cx="10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950" name="Rectangle 40"/>
            <p:cNvSpPr>
              <a:spLocks noChangeArrowheads="1"/>
            </p:cNvSpPr>
            <p:nvPr/>
          </p:nvSpPr>
          <p:spPr bwMode="auto">
            <a:xfrm>
              <a:off x="8016876" y="3513138"/>
              <a:ext cx="5715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SC</a:t>
              </a:r>
              <a:endParaRPr kumimoji="0" lang="en-US" altLang="zh-CN" sz="2000"/>
            </a:p>
          </p:txBody>
        </p:sp>
        <p:sp>
          <p:nvSpPr>
            <p:cNvPr id="38951" name="Oval 42"/>
            <p:cNvSpPr>
              <a:spLocks noChangeArrowheads="1"/>
            </p:cNvSpPr>
            <p:nvPr/>
          </p:nvSpPr>
          <p:spPr bwMode="auto">
            <a:xfrm>
              <a:off x="8474076" y="4270375"/>
              <a:ext cx="79375" cy="7937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8952" name="Rectangle 47"/>
            <p:cNvSpPr>
              <a:spLocks noChangeArrowheads="1"/>
            </p:cNvSpPr>
            <p:nvPr/>
          </p:nvSpPr>
          <p:spPr bwMode="auto">
            <a:xfrm>
              <a:off x="5257281" y="3099777"/>
              <a:ext cx="33813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8953" name="Line 56"/>
            <p:cNvSpPr>
              <a:spLocks noChangeShapeType="1"/>
            </p:cNvSpPr>
            <p:nvPr/>
          </p:nvSpPr>
          <p:spPr bwMode="auto">
            <a:xfrm>
              <a:off x="6613526" y="36004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54" name="Line 57"/>
            <p:cNvSpPr>
              <a:spLocks noChangeShapeType="1"/>
            </p:cNvSpPr>
            <p:nvPr/>
          </p:nvSpPr>
          <p:spPr bwMode="auto">
            <a:xfrm>
              <a:off x="6613526" y="36766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55" name="Line 58"/>
            <p:cNvSpPr>
              <a:spLocks noChangeShapeType="1"/>
            </p:cNvSpPr>
            <p:nvPr/>
          </p:nvSpPr>
          <p:spPr bwMode="auto">
            <a:xfrm flipH="1">
              <a:off x="6724662" y="3676650"/>
              <a:ext cx="3163" cy="6291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56" name="Line 59"/>
            <p:cNvSpPr>
              <a:spLocks noChangeShapeType="1"/>
            </p:cNvSpPr>
            <p:nvPr/>
          </p:nvSpPr>
          <p:spPr bwMode="auto">
            <a:xfrm flipV="1">
              <a:off x="6727826" y="3013075"/>
              <a:ext cx="0" cy="587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57" name="Freeform 67"/>
            <p:cNvSpPr/>
            <p:nvPr/>
          </p:nvSpPr>
          <p:spPr bwMode="auto">
            <a:xfrm>
              <a:off x="5659438" y="3822700"/>
              <a:ext cx="2833687" cy="488950"/>
            </a:xfrm>
            <a:custGeom>
              <a:avLst/>
              <a:gdLst>
                <a:gd name="T0" fmla="*/ 0 w 2064"/>
                <a:gd name="T1" fmla="*/ 0 h 336"/>
                <a:gd name="T2" fmla="*/ 0 w 2064"/>
                <a:gd name="T3" fmla="*/ 2147483646 h 336"/>
                <a:gd name="T4" fmla="*/ 2147483646 w 2064"/>
                <a:gd name="T5" fmla="*/ 2147483646 h 336"/>
                <a:gd name="T6" fmla="*/ 0 60000 65536"/>
                <a:gd name="T7" fmla="*/ 0 60000 65536"/>
                <a:gd name="T8" fmla="*/ 0 60000 65536"/>
                <a:gd name="T9" fmla="*/ 0 w 2064"/>
                <a:gd name="T10" fmla="*/ 0 h 336"/>
                <a:gd name="T11" fmla="*/ 2064 w 206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4" h="336">
                  <a:moveTo>
                    <a:pt x="0" y="0"/>
                  </a:moveTo>
                  <a:lnTo>
                    <a:pt x="0" y="336"/>
                  </a:lnTo>
                  <a:lnTo>
                    <a:pt x="2064" y="33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58" name="Freeform 68"/>
            <p:cNvSpPr/>
            <p:nvPr/>
          </p:nvSpPr>
          <p:spPr bwMode="auto">
            <a:xfrm>
              <a:off x="5659439" y="3013075"/>
              <a:ext cx="266698" cy="441325"/>
            </a:xfrm>
            <a:custGeom>
              <a:avLst/>
              <a:gdLst>
                <a:gd name="T0" fmla="*/ 0 w 1392"/>
                <a:gd name="T1" fmla="*/ 2147483646 h 336"/>
                <a:gd name="T2" fmla="*/ 0 w 1392"/>
                <a:gd name="T3" fmla="*/ 0 h 336"/>
                <a:gd name="T4" fmla="*/ 0 w 1392"/>
                <a:gd name="T5" fmla="*/ 0 h 336"/>
                <a:gd name="T6" fmla="*/ 0 60000 65536"/>
                <a:gd name="T7" fmla="*/ 0 60000 65536"/>
                <a:gd name="T8" fmla="*/ 0 60000 65536"/>
                <a:gd name="T9" fmla="*/ 0 w 1392"/>
                <a:gd name="T10" fmla="*/ 0 h 336"/>
                <a:gd name="T11" fmla="*/ 1392 w 1392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2" h="336">
                  <a:moveTo>
                    <a:pt x="0" y="336"/>
                  </a:moveTo>
                  <a:lnTo>
                    <a:pt x="0" y="0"/>
                  </a:lnTo>
                  <a:lnTo>
                    <a:pt x="1392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8959" name="组合 3"/>
            <p:cNvGrpSpPr/>
            <p:nvPr/>
          </p:nvGrpSpPr>
          <p:grpSpPr bwMode="auto">
            <a:xfrm rot="-5400000">
              <a:off x="5859760" y="2988568"/>
              <a:ext cx="228600" cy="76200"/>
              <a:chOff x="6765926" y="3752850"/>
              <a:chExt cx="228600" cy="76200"/>
            </a:xfrm>
          </p:grpSpPr>
          <p:sp>
            <p:nvSpPr>
              <p:cNvPr id="38962" name="Line 56"/>
              <p:cNvSpPr>
                <a:spLocks noChangeShapeType="1"/>
              </p:cNvSpPr>
              <p:nvPr/>
            </p:nvSpPr>
            <p:spPr bwMode="auto">
              <a:xfrm>
                <a:off x="6765926" y="3752850"/>
                <a:ext cx="228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3" name="Line 57"/>
              <p:cNvSpPr>
                <a:spLocks noChangeShapeType="1"/>
              </p:cNvSpPr>
              <p:nvPr/>
            </p:nvSpPr>
            <p:spPr bwMode="auto">
              <a:xfrm>
                <a:off x="6765926" y="3829050"/>
                <a:ext cx="228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8960" name="Line 59"/>
            <p:cNvSpPr>
              <a:spLocks noChangeShapeType="1"/>
            </p:cNvSpPr>
            <p:nvPr/>
          </p:nvSpPr>
          <p:spPr bwMode="auto">
            <a:xfrm flipH="1">
              <a:off x="6010572" y="3003525"/>
              <a:ext cx="1242707" cy="12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61" name="Rectangle 47"/>
            <p:cNvSpPr>
              <a:spLocks noChangeArrowheads="1"/>
            </p:cNvSpPr>
            <p:nvPr/>
          </p:nvSpPr>
          <p:spPr bwMode="auto">
            <a:xfrm>
              <a:off x="5841503" y="2525069"/>
              <a:ext cx="33813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</p:grpSp>
      <p:grpSp>
        <p:nvGrpSpPr>
          <p:cNvPr id="38919" name="组合 16"/>
          <p:cNvGrpSpPr/>
          <p:nvPr/>
        </p:nvGrpSpPr>
        <p:grpSpPr bwMode="auto">
          <a:xfrm>
            <a:off x="6248400" y="407988"/>
            <a:ext cx="2400300" cy="1992312"/>
            <a:chOff x="6336887" y="3861048"/>
            <a:chExt cx="2400548" cy="1991824"/>
          </a:xfrm>
        </p:grpSpPr>
        <p:grpSp>
          <p:nvGrpSpPr>
            <p:cNvPr id="38928" name="组合 5"/>
            <p:cNvGrpSpPr/>
            <p:nvPr/>
          </p:nvGrpSpPr>
          <p:grpSpPr bwMode="auto">
            <a:xfrm>
              <a:off x="6773395" y="4664353"/>
              <a:ext cx="1230313" cy="658813"/>
              <a:chOff x="5981518" y="4944684"/>
              <a:chExt cx="1230313" cy="658813"/>
            </a:xfrm>
          </p:grpSpPr>
          <p:sp>
            <p:nvSpPr>
              <p:cNvPr id="38932" name="Line 10"/>
              <p:cNvSpPr>
                <a:spLocks noChangeShapeType="1"/>
              </p:cNvSpPr>
              <p:nvPr/>
            </p:nvSpPr>
            <p:spPr bwMode="auto">
              <a:xfrm>
                <a:off x="5981518" y="4944684"/>
                <a:ext cx="104457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3" name="Line 11"/>
              <p:cNvSpPr>
                <a:spLocks noChangeShapeType="1"/>
              </p:cNvSpPr>
              <p:nvPr/>
            </p:nvSpPr>
            <p:spPr bwMode="auto">
              <a:xfrm>
                <a:off x="5998981" y="5506659"/>
                <a:ext cx="104457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34" name="Rectangle 12"/>
              <p:cNvSpPr>
                <a:spLocks noChangeArrowheads="1"/>
              </p:cNvSpPr>
              <p:nvPr/>
            </p:nvSpPr>
            <p:spPr bwMode="auto">
              <a:xfrm>
                <a:off x="5981518" y="5014534"/>
                <a:ext cx="1062038" cy="419100"/>
              </a:xfrm>
              <a:prstGeom prst="rect">
                <a:avLst/>
              </a:prstGeom>
              <a:noFill/>
              <a:ln w="9525">
                <a:solidFill>
                  <a:srgbClr val="00FF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8935" name="Rectangle 13"/>
              <p:cNvSpPr>
                <a:spLocks noChangeArrowheads="1"/>
              </p:cNvSpPr>
              <p:nvPr/>
            </p:nvSpPr>
            <p:spPr bwMode="auto">
              <a:xfrm>
                <a:off x="5984693" y="4989134"/>
                <a:ext cx="10668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/>
                  <a:t>＋＋＋＋ </a:t>
                </a:r>
              </a:p>
            </p:txBody>
          </p:sp>
          <p:sp>
            <p:nvSpPr>
              <p:cNvPr id="38936" name="Rectangle 14"/>
              <p:cNvSpPr>
                <a:spLocks noChangeArrowheads="1"/>
              </p:cNvSpPr>
              <p:nvPr/>
            </p:nvSpPr>
            <p:spPr bwMode="auto">
              <a:xfrm>
                <a:off x="6016443" y="5230434"/>
                <a:ext cx="1195388" cy="373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/>
                  <a:t>―――― </a:t>
                </a:r>
              </a:p>
            </p:txBody>
          </p:sp>
        </p:grpSp>
        <p:cxnSp>
          <p:nvCxnSpPr>
            <p:cNvPr id="38929" name="直接箭头连接符 7"/>
            <p:cNvCxnSpPr/>
            <p:nvPr/>
          </p:nvCxnSpPr>
          <p:spPr bwMode="auto">
            <a:xfrm>
              <a:off x="7274109" y="4283417"/>
              <a:ext cx="0" cy="288032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文本框 1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6887" y="5421985"/>
              <a:ext cx="2400548" cy="43088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13" name="矩形 12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062352" y="3861048"/>
              <a:ext cx="473206" cy="46166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14" name="文本框 1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734" y="2447727"/>
            <a:ext cx="2400548" cy="430887"/>
          </a:xfrm>
          <a:prstGeom prst="rect">
            <a:avLst/>
          </a:prstGeom>
          <a:blipFill dpi="0" rotWithShape="1">
            <a:blip r:embed="rId4"/>
            <a:srcRect/>
            <a:stretch>
              <a:fillRect l="2000"/>
            </a:stretch>
          </a:blipFill>
        </p:spPr>
        <p:txBody>
          <a:bodyPr lIns="540000" tIns="180000" rIns="324000"/>
          <a:lstStyle/>
          <a:p>
            <a:pPr algn="r"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95300" y="1884363"/>
            <a:ext cx="37240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宋体" panose="02010600030101010101" pitchFamily="2" charset="-122"/>
              <a:buAutoNum type="circleNumDbPlain"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设：传感器的力输入：</a:t>
            </a:r>
            <a:endParaRPr kumimoji="0" lang="zh-CN" altLang="en-US" sz="24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6" name="文本框 1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0074" y="3690062"/>
            <a:ext cx="3209877" cy="4308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117" name="矩形 116"/>
          <p:cNvSpPr>
            <a:spLocks noChangeArrowheads="1"/>
          </p:cNvSpPr>
          <p:nvPr/>
        </p:nvSpPr>
        <p:spPr bwMode="auto">
          <a:xfrm>
            <a:off x="519113" y="3127375"/>
            <a:ext cx="3416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宋体" panose="02010600030101010101" pitchFamily="2" charset="-122"/>
              <a:buAutoNum type="circleNumDbPlain" startAt="2"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传感器的电压输出：</a:t>
            </a:r>
            <a:endParaRPr kumimoji="0" lang="zh-CN" altLang="en-US" sz="24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4165600"/>
            <a:ext cx="17954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312863" y="4468813"/>
            <a:ext cx="42562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其中：                           </a:t>
            </a:r>
            <a:r>
              <a:rPr kumimoji="0" lang="en-US" altLang="zh-CN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压电陶瓷</a:t>
            </a:r>
            <a:r>
              <a:rPr kumimoji="0" lang="en-US" altLang="zh-CN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kumimoji="0" lang="zh-CN" altLang="en-US" sz="2000" dirty="0">
              <a:solidFill>
                <a:srgbClr val="00CC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0" name="矩形 119"/>
          <p:cNvSpPr>
            <a:spLocks noChangeArrowheads="1"/>
          </p:cNvSpPr>
          <p:nvPr/>
        </p:nvSpPr>
        <p:spPr bwMode="auto">
          <a:xfrm>
            <a:off x="519113" y="5216525"/>
            <a:ext cx="3108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宋体" panose="02010600030101010101" pitchFamily="2" charset="-122"/>
              <a:buAutoNum type="circleNumDbPlain" startAt="3"/>
            </a:pPr>
            <a:r>
              <a:rPr kumimoji="0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放大器输入电压：</a:t>
            </a:r>
            <a:endParaRPr kumimoji="0" lang="zh-CN" altLang="en-US" sz="240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5086350"/>
            <a:ext cx="3990975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7" grpId="0"/>
      <p:bldP spid="16" grpId="0"/>
      <p:bldP spid="1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512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15313" y="6400800"/>
            <a:ext cx="385762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10E544-CCD9-44E7-AA75-83193FD1F93D}" type="slidenum">
              <a:rPr lang="en-US" altLang="zh-CN" sz="1400" smtClean="0"/>
              <a:t>3</a:t>
            </a:fld>
            <a:endParaRPr lang="en-US" altLang="zh-CN" sz="1400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142875"/>
            <a:ext cx="1928812" cy="769938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C00000"/>
                </a:solidFill>
                <a:ea typeface="楷体_GB2312" pitchFamily="49" charset="-122"/>
                <a:cs typeface="Times New Roman" panose="02020603050405020304" pitchFamily="18" charset="0"/>
              </a:rPr>
              <a:t>0  </a:t>
            </a:r>
            <a:r>
              <a:rPr lang="zh-CN" altLang="en-US" sz="2800" b="1">
                <a:solidFill>
                  <a:srgbClr val="C00000"/>
                </a:solidFill>
                <a:ea typeface="楷体_GB2312" pitchFamily="49" charset="-122"/>
                <a:cs typeface="Times New Roman" panose="02020603050405020304" pitchFamily="18" charset="0"/>
              </a:rPr>
              <a:t>引言</a:t>
            </a:r>
            <a:endParaRPr lang="zh-CN" altLang="en-US" sz="2800">
              <a:solidFill>
                <a:srgbClr val="C00000"/>
              </a:solidFill>
              <a:latin typeface="黑体" panose="02010609060101010101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6" name="Text Box 4"/>
          <p:cNvSpPr txBox="1">
            <a:spLocks noChangeArrowheads="1"/>
          </p:cNvSpPr>
          <p:nvPr/>
        </p:nvSpPr>
        <p:spPr bwMode="auto">
          <a:xfrm>
            <a:off x="1214438" y="2286000"/>
            <a:ext cx="712787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压电式传感器是一种典型的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有源传感器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（或</a:t>
            </a:r>
            <a:r>
              <a:rPr kumimoji="0" lang="zh-CN" altLang="en-US" sz="2400" b="1" dirty="0">
                <a:latin typeface="楷体_GB2312" pitchFamily="49" charset="-122"/>
                <a:ea typeface="楷体_GB2312" pitchFamily="49" charset="-122"/>
              </a:rPr>
              <a:t>发电型传感器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   </a:t>
            </a:r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压电传感元件是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力敏感元件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------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能测量力、压力、加速度等。 </a:t>
            </a:r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具有响应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频带宽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灵敏度高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信噪比大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、结构简单、工作可靠、质量轻等优点。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7" name="Text Box 6"/>
          <p:cNvSpPr txBox="1">
            <a:spLocks noChangeArrowheads="1"/>
          </p:cNvSpPr>
          <p:nvPr/>
        </p:nvSpPr>
        <p:spPr bwMode="auto">
          <a:xfrm>
            <a:off x="285750" y="1357313"/>
            <a:ext cx="41433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压电传感器的特点：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97C7E9-4D90-4B97-8F41-5FF8A58802C0}"/>
              </a:ext>
            </a:extLst>
          </p:cNvPr>
          <p:cNvSpPr/>
          <p:nvPr/>
        </p:nvSpPr>
        <p:spPr>
          <a:xfrm>
            <a:off x="1184613" y="5500687"/>
            <a:ext cx="7671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buClr>
                <a:schemeClr val="tx1"/>
              </a:buClr>
              <a:buNone/>
            </a:pPr>
            <a:r>
              <a:rPr lang="en-US" altLang="zh-CN" dirty="0"/>
              <a:t>*</a:t>
            </a:r>
            <a:r>
              <a:rPr lang="zh-CN" altLang="en-US" dirty="0">
                <a:solidFill>
                  <a:srgbClr val="00CCFF"/>
                </a:solidFill>
              </a:rPr>
              <a:t>压电式加速度传感器是</a:t>
            </a:r>
            <a:r>
              <a:rPr lang="zh-CN" altLang="en-US" dirty="0">
                <a:solidFill>
                  <a:srgbClr val="00CCFF"/>
                </a:solidFill>
                <a:highlight>
                  <a:srgbClr val="FFFF00"/>
                </a:highlight>
              </a:rPr>
              <a:t>振动测量</a:t>
            </a:r>
            <a:r>
              <a:rPr lang="zh-CN" altLang="en-US" dirty="0">
                <a:solidFill>
                  <a:srgbClr val="00CCFF"/>
                </a:solidFill>
              </a:rPr>
              <a:t>最常用的</a:t>
            </a:r>
            <a:r>
              <a:rPr lang="zh-CN" altLang="en-US" dirty="0">
                <a:solidFill>
                  <a:srgbClr val="0000FF"/>
                </a:solidFill>
              </a:rPr>
              <a:t>加速度型</a:t>
            </a:r>
            <a:r>
              <a:rPr lang="zh-CN" altLang="en-US" dirty="0">
                <a:solidFill>
                  <a:srgbClr val="00CCFF"/>
                </a:solidFill>
              </a:rPr>
              <a:t>传感器，在旋转机械故障诊断方面应用广泛。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50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4270375"/>
            <a:ext cx="5146675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矩形 7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93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001BA1-4825-424F-90E9-D7DD7E97169C}" type="slidenum">
              <a:rPr lang="en-US" altLang="zh-CN" sz="1400" smtClean="0"/>
              <a:t>30</a:t>
            </a:fld>
            <a:endParaRPr lang="en-US" altLang="zh-CN" sz="140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338138" y="414338"/>
            <a:ext cx="7618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压电传感器的前置测量电路</a:t>
            </a: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电压放大器</a:t>
            </a: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5508625" y="1484313"/>
            <a:ext cx="3330575" cy="1824037"/>
            <a:chOff x="5257281" y="2525069"/>
            <a:chExt cx="3331095" cy="1824681"/>
          </a:xfrm>
        </p:grpSpPr>
        <p:sp>
          <p:nvSpPr>
            <p:cNvPr id="39951" name="AutoShape 7"/>
            <p:cNvSpPr>
              <a:spLocks noChangeArrowheads="1"/>
            </p:cNvSpPr>
            <p:nvPr/>
          </p:nvSpPr>
          <p:spPr bwMode="auto">
            <a:xfrm rot="5400000">
              <a:off x="7279483" y="2645569"/>
              <a:ext cx="774700" cy="827087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9952" name="Rectangle 8"/>
            <p:cNvSpPr>
              <a:spLocks noChangeArrowheads="1"/>
            </p:cNvSpPr>
            <p:nvPr/>
          </p:nvSpPr>
          <p:spPr bwMode="auto">
            <a:xfrm>
              <a:off x="7297739" y="2903538"/>
              <a:ext cx="503237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zh-CN" altLang="en-US" sz="2000" i="1"/>
                <a:t>－</a:t>
              </a:r>
              <a:r>
                <a:rPr kumimoji="0" lang="en-US" altLang="zh-CN" sz="2000" i="1"/>
                <a:t>A</a:t>
              </a:r>
            </a:p>
          </p:txBody>
        </p:sp>
        <p:sp>
          <p:nvSpPr>
            <p:cNvPr id="39953" name="Line 9"/>
            <p:cNvSpPr>
              <a:spLocks noChangeShapeType="1"/>
            </p:cNvSpPr>
            <p:nvPr/>
          </p:nvSpPr>
          <p:spPr bwMode="auto">
            <a:xfrm>
              <a:off x="8069264" y="3060700"/>
              <a:ext cx="417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4" name="Oval 10"/>
            <p:cNvSpPr>
              <a:spLocks noChangeArrowheads="1"/>
            </p:cNvSpPr>
            <p:nvPr/>
          </p:nvSpPr>
          <p:spPr bwMode="auto">
            <a:xfrm>
              <a:off x="8486776" y="3021013"/>
              <a:ext cx="77788" cy="682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9955" name="Line 17"/>
            <p:cNvSpPr>
              <a:spLocks noChangeShapeType="1"/>
            </p:cNvSpPr>
            <p:nvPr/>
          </p:nvSpPr>
          <p:spPr bwMode="auto">
            <a:xfrm flipH="1">
              <a:off x="6254152" y="3003035"/>
              <a:ext cx="2184" cy="13086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6" name="Oval 20"/>
            <p:cNvSpPr>
              <a:spLocks noChangeArrowheads="1"/>
            </p:cNvSpPr>
            <p:nvPr/>
          </p:nvSpPr>
          <p:spPr bwMode="auto">
            <a:xfrm>
              <a:off x="5475289" y="3448050"/>
              <a:ext cx="376237" cy="373063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9957" name="Line 21"/>
            <p:cNvSpPr>
              <a:spLocks noChangeShapeType="1"/>
            </p:cNvSpPr>
            <p:nvPr/>
          </p:nvSpPr>
          <p:spPr bwMode="auto">
            <a:xfrm>
              <a:off x="5475289" y="3634582"/>
              <a:ext cx="369887" cy="39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8" name="Rectangle 24"/>
            <p:cNvSpPr>
              <a:spLocks noChangeArrowheads="1"/>
            </p:cNvSpPr>
            <p:nvPr/>
          </p:nvSpPr>
          <p:spPr bwMode="auto">
            <a:xfrm>
              <a:off x="6195417" y="3470275"/>
              <a:ext cx="104775" cy="4286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9959" name="Rectangle 31"/>
            <p:cNvSpPr>
              <a:spLocks noChangeArrowheads="1"/>
            </p:cNvSpPr>
            <p:nvPr/>
          </p:nvSpPr>
          <p:spPr bwMode="auto">
            <a:xfrm>
              <a:off x="6435726" y="3678238"/>
              <a:ext cx="339725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endParaRPr kumimoji="0" lang="en-US" altLang="zh-CN" sz="2000"/>
            </a:p>
          </p:txBody>
        </p:sp>
        <p:sp>
          <p:nvSpPr>
            <p:cNvPr id="39960" name="Rectangle 32"/>
            <p:cNvSpPr>
              <a:spLocks noChangeArrowheads="1"/>
            </p:cNvSpPr>
            <p:nvPr/>
          </p:nvSpPr>
          <p:spPr bwMode="auto">
            <a:xfrm>
              <a:off x="5895379" y="3640138"/>
              <a:ext cx="338138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R</a:t>
              </a:r>
              <a:endParaRPr kumimoji="0" lang="en-US" altLang="zh-CN" sz="2000"/>
            </a:p>
          </p:txBody>
        </p:sp>
        <p:sp>
          <p:nvSpPr>
            <p:cNvPr id="39961" name="Rectangle 33"/>
            <p:cNvSpPr>
              <a:spLocks noChangeArrowheads="1"/>
            </p:cNvSpPr>
            <p:nvPr/>
          </p:nvSpPr>
          <p:spPr bwMode="auto">
            <a:xfrm>
              <a:off x="7043739" y="3530600"/>
              <a:ext cx="338137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i</a:t>
              </a:r>
              <a:endParaRPr kumimoji="0" lang="en-US" altLang="zh-CN" sz="2000"/>
            </a:p>
          </p:txBody>
        </p:sp>
        <p:grpSp>
          <p:nvGrpSpPr>
            <p:cNvPr id="39962" name="Group 34"/>
            <p:cNvGrpSpPr/>
            <p:nvPr/>
          </p:nvGrpSpPr>
          <p:grpSpPr bwMode="auto">
            <a:xfrm rot="-5400000">
              <a:off x="7003258" y="3247231"/>
              <a:ext cx="304800" cy="46037"/>
              <a:chOff x="7449" y="9962"/>
              <a:chExt cx="258" cy="34"/>
            </a:xfrm>
          </p:grpSpPr>
          <p:sp>
            <p:nvSpPr>
              <p:cNvPr id="39980" name="AutoShape 35"/>
              <p:cNvSpPr>
                <a:spLocks noChangeArrowheads="1"/>
              </p:cNvSpPr>
              <p:nvPr/>
            </p:nvSpPr>
            <p:spPr bwMode="auto">
              <a:xfrm rot="5400000">
                <a:off x="7619" y="9908"/>
                <a:ext cx="34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9981" name="Line 36"/>
              <p:cNvSpPr>
                <a:spLocks noChangeShapeType="1"/>
              </p:cNvSpPr>
              <p:nvPr/>
            </p:nvSpPr>
            <p:spPr bwMode="auto">
              <a:xfrm>
                <a:off x="7449" y="9982"/>
                <a:ext cx="10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963" name="Group 37"/>
            <p:cNvGrpSpPr/>
            <p:nvPr/>
          </p:nvGrpSpPr>
          <p:grpSpPr bwMode="auto">
            <a:xfrm rot="5400000" flipV="1">
              <a:off x="6981033" y="4060031"/>
              <a:ext cx="303212" cy="47625"/>
              <a:chOff x="7449" y="9962"/>
              <a:chExt cx="258" cy="34"/>
            </a:xfrm>
          </p:grpSpPr>
          <p:sp>
            <p:nvSpPr>
              <p:cNvPr id="39978" name="AutoShape 38"/>
              <p:cNvSpPr>
                <a:spLocks noChangeArrowheads="1"/>
              </p:cNvSpPr>
              <p:nvPr/>
            </p:nvSpPr>
            <p:spPr bwMode="auto">
              <a:xfrm rot="5400000">
                <a:off x="7619" y="9908"/>
                <a:ext cx="34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39979" name="Line 39"/>
              <p:cNvSpPr>
                <a:spLocks noChangeShapeType="1"/>
              </p:cNvSpPr>
              <p:nvPr/>
            </p:nvSpPr>
            <p:spPr bwMode="auto">
              <a:xfrm>
                <a:off x="7449" y="9982"/>
                <a:ext cx="10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964" name="Rectangle 40"/>
            <p:cNvSpPr>
              <a:spLocks noChangeArrowheads="1"/>
            </p:cNvSpPr>
            <p:nvPr/>
          </p:nvSpPr>
          <p:spPr bwMode="auto">
            <a:xfrm>
              <a:off x="8016876" y="3513138"/>
              <a:ext cx="5715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SC</a:t>
              </a:r>
              <a:endParaRPr kumimoji="0" lang="en-US" altLang="zh-CN" sz="2000"/>
            </a:p>
          </p:txBody>
        </p:sp>
        <p:sp>
          <p:nvSpPr>
            <p:cNvPr id="39965" name="Oval 42"/>
            <p:cNvSpPr>
              <a:spLocks noChangeArrowheads="1"/>
            </p:cNvSpPr>
            <p:nvPr/>
          </p:nvSpPr>
          <p:spPr bwMode="auto">
            <a:xfrm>
              <a:off x="8474076" y="4270375"/>
              <a:ext cx="79375" cy="7937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9966" name="Rectangle 47"/>
            <p:cNvSpPr>
              <a:spLocks noChangeArrowheads="1"/>
            </p:cNvSpPr>
            <p:nvPr/>
          </p:nvSpPr>
          <p:spPr bwMode="auto">
            <a:xfrm>
              <a:off x="5257281" y="3099777"/>
              <a:ext cx="33813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39967" name="Line 56"/>
            <p:cNvSpPr>
              <a:spLocks noChangeShapeType="1"/>
            </p:cNvSpPr>
            <p:nvPr/>
          </p:nvSpPr>
          <p:spPr bwMode="auto">
            <a:xfrm>
              <a:off x="6613526" y="36004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8" name="Line 57"/>
            <p:cNvSpPr>
              <a:spLocks noChangeShapeType="1"/>
            </p:cNvSpPr>
            <p:nvPr/>
          </p:nvSpPr>
          <p:spPr bwMode="auto">
            <a:xfrm>
              <a:off x="6613526" y="36766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9" name="Line 58"/>
            <p:cNvSpPr>
              <a:spLocks noChangeShapeType="1"/>
            </p:cNvSpPr>
            <p:nvPr/>
          </p:nvSpPr>
          <p:spPr bwMode="auto">
            <a:xfrm flipH="1">
              <a:off x="6724662" y="3676650"/>
              <a:ext cx="3163" cy="6291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70" name="Line 59"/>
            <p:cNvSpPr>
              <a:spLocks noChangeShapeType="1"/>
            </p:cNvSpPr>
            <p:nvPr/>
          </p:nvSpPr>
          <p:spPr bwMode="auto">
            <a:xfrm flipV="1">
              <a:off x="6727826" y="3013075"/>
              <a:ext cx="0" cy="587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71" name="Freeform 67"/>
            <p:cNvSpPr/>
            <p:nvPr/>
          </p:nvSpPr>
          <p:spPr bwMode="auto">
            <a:xfrm>
              <a:off x="5659438" y="3822700"/>
              <a:ext cx="2833687" cy="488950"/>
            </a:xfrm>
            <a:custGeom>
              <a:avLst/>
              <a:gdLst>
                <a:gd name="T0" fmla="*/ 0 w 2064"/>
                <a:gd name="T1" fmla="*/ 0 h 336"/>
                <a:gd name="T2" fmla="*/ 0 w 2064"/>
                <a:gd name="T3" fmla="*/ 2147483646 h 336"/>
                <a:gd name="T4" fmla="*/ 2147483646 w 2064"/>
                <a:gd name="T5" fmla="*/ 2147483646 h 336"/>
                <a:gd name="T6" fmla="*/ 0 60000 65536"/>
                <a:gd name="T7" fmla="*/ 0 60000 65536"/>
                <a:gd name="T8" fmla="*/ 0 60000 65536"/>
                <a:gd name="T9" fmla="*/ 0 w 2064"/>
                <a:gd name="T10" fmla="*/ 0 h 336"/>
                <a:gd name="T11" fmla="*/ 2064 w 206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4" h="336">
                  <a:moveTo>
                    <a:pt x="0" y="0"/>
                  </a:moveTo>
                  <a:lnTo>
                    <a:pt x="0" y="336"/>
                  </a:lnTo>
                  <a:lnTo>
                    <a:pt x="2064" y="33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72" name="Freeform 68"/>
            <p:cNvSpPr/>
            <p:nvPr/>
          </p:nvSpPr>
          <p:spPr bwMode="auto">
            <a:xfrm>
              <a:off x="5659439" y="3013075"/>
              <a:ext cx="266698" cy="441325"/>
            </a:xfrm>
            <a:custGeom>
              <a:avLst/>
              <a:gdLst>
                <a:gd name="T0" fmla="*/ 0 w 1392"/>
                <a:gd name="T1" fmla="*/ 2147483646 h 336"/>
                <a:gd name="T2" fmla="*/ 0 w 1392"/>
                <a:gd name="T3" fmla="*/ 0 h 336"/>
                <a:gd name="T4" fmla="*/ 0 w 1392"/>
                <a:gd name="T5" fmla="*/ 0 h 336"/>
                <a:gd name="T6" fmla="*/ 0 60000 65536"/>
                <a:gd name="T7" fmla="*/ 0 60000 65536"/>
                <a:gd name="T8" fmla="*/ 0 60000 65536"/>
                <a:gd name="T9" fmla="*/ 0 w 1392"/>
                <a:gd name="T10" fmla="*/ 0 h 336"/>
                <a:gd name="T11" fmla="*/ 1392 w 1392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2" h="336">
                  <a:moveTo>
                    <a:pt x="0" y="336"/>
                  </a:moveTo>
                  <a:lnTo>
                    <a:pt x="0" y="0"/>
                  </a:lnTo>
                  <a:lnTo>
                    <a:pt x="1392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9973" name="组合 3"/>
            <p:cNvGrpSpPr/>
            <p:nvPr/>
          </p:nvGrpSpPr>
          <p:grpSpPr bwMode="auto">
            <a:xfrm rot="-5400000">
              <a:off x="5859760" y="2988568"/>
              <a:ext cx="228600" cy="76200"/>
              <a:chOff x="6765926" y="3752850"/>
              <a:chExt cx="228600" cy="76200"/>
            </a:xfrm>
          </p:grpSpPr>
          <p:sp>
            <p:nvSpPr>
              <p:cNvPr id="39976" name="Line 56"/>
              <p:cNvSpPr>
                <a:spLocks noChangeShapeType="1"/>
              </p:cNvSpPr>
              <p:nvPr/>
            </p:nvSpPr>
            <p:spPr bwMode="auto">
              <a:xfrm>
                <a:off x="6765926" y="3752850"/>
                <a:ext cx="228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77" name="Line 57"/>
              <p:cNvSpPr>
                <a:spLocks noChangeShapeType="1"/>
              </p:cNvSpPr>
              <p:nvPr/>
            </p:nvSpPr>
            <p:spPr bwMode="auto">
              <a:xfrm>
                <a:off x="6765926" y="3829050"/>
                <a:ext cx="228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9974" name="Line 59"/>
            <p:cNvSpPr>
              <a:spLocks noChangeShapeType="1"/>
            </p:cNvSpPr>
            <p:nvPr/>
          </p:nvSpPr>
          <p:spPr bwMode="auto">
            <a:xfrm flipH="1">
              <a:off x="6010572" y="3003525"/>
              <a:ext cx="1242707" cy="12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75" name="Rectangle 47"/>
            <p:cNvSpPr>
              <a:spLocks noChangeArrowheads="1"/>
            </p:cNvSpPr>
            <p:nvPr/>
          </p:nvSpPr>
          <p:spPr bwMode="auto">
            <a:xfrm>
              <a:off x="5841503" y="2525069"/>
              <a:ext cx="33813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</p:grpSp>
      <p:sp>
        <p:nvSpPr>
          <p:cNvPr id="120" name="矩形 119"/>
          <p:cNvSpPr>
            <a:spLocks noChangeArrowheads="1"/>
          </p:cNvSpPr>
          <p:nvPr/>
        </p:nvSpPr>
        <p:spPr bwMode="auto">
          <a:xfrm>
            <a:off x="509588" y="1238250"/>
            <a:ext cx="31257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宋体" panose="02010600030101010101" pitchFamily="2" charset="-122"/>
              <a:buAutoNum type="circleNumDbPlain" startAt="3"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放大器输入电压</a:t>
            </a:r>
            <a:endParaRPr kumimoji="0" lang="zh-CN" altLang="en-US" sz="24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3517900" y="1244600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幅值：</a:t>
            </a:r>
            <a:endParaRPr kumimoji="0" lang="zh-CN" altLang="en-US" sz="240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7" name="Object 14"/>
          <p:cNvGraphicFramePr>
            <a:graphicFrameLocks noChangeAspect="1"/>
          </p:cNvGraphicFramePr>
          <p:nvPr/>
        </p:nvGraphicFramePr>
        <p:xfrm>
          <a:off x="795338" y="1749425"/>
          <a:ext cx="4322762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4" name="Equation" r:id="rId4" imgW="1841500" imgH="444500" progId="Equation.DSMT4">
                  <p:embed/>
                </p:oleObj>
              </mc:Choice>
              <mc:Fallback>
                <p:oleObj name="Equation" r:id="rId4" imgW="1841500" imgH="4445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749425"/>
                        <a:ext cx="4322762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566738" y="2967038"/>
            <a:ext cx="31257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宋体" panose="02010600030101010101" pitchFamily="2" charset="-122"/>
              <a:buAutoNum type="circleNumDbPlain" startAt="4"/>
            </a:pPr>
            <a:r>
              <a:rPr kumimoji="0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放大器输出</a:t>
            </a:r>
            <a:endParaRPr kumimoji="0" lang="zh-CN" altLang="en-US" sz="240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文本框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61406" y="3717032"/>
            <a:ext cx="1677511" cy="369332"/>
          </a:xfrm>
          <a:prstGeom prst="rect">
            <a:avLst/>
          </a:prstGeom>
          <a:blipFill>
            <a:blip r:embed="rId6"/>
            <a:stretch>
              <a:fillRect l="-2909" r="-364" b="-18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82" name="矩形 81"/>
          <p:cNvSpPr/>
          <p:nvPr/>
        </p:nvSpPr>
        <p:spPr>
          <a:xfrm>
            <a:off x="899592" y="5656898"/>
            <a:ext cx="8051922" cy="76944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indent="-457200">
              <a:defRPr/>
            </a:pPr>
            <a:r>
              <a:rPr lang="zh-CN" altLang="en-US" sz="2200" b="1" dirty="0">
                <a:solidFill>
                  <a:srgbClr val="0000FF"/>
                </a:solidFill>
              </a:rPr>
              <a:t>分析：</a:t>
            </a:r>
            <a:r>
              <a:rPr lang="zh-CN" altLang="en-US" sz="2200" b="1" dirty="0">
                <a:solidFill>
                  <a:srgbClr val="00B0F0"/>
                </a:solidFill>
              </a:rPr>
              <a:t>电路输出与信号频率</a:t>
            </a:r>
            <a:r>
              <a:rPr lang="zh-CN" altLang="en-US" sz="2200" b="1" i="1" dirty="0">
                <a:solidFill>
                  <a:srgbClr val="00B0F0"/>
                </a:solidFill>
                <a:sym typeface="Symbol" panose="05050102010706020507" pitchFamily="18" charset="2"/>
              </a:rPr>
              <a:t> </a:t>
            </a:r>
            <a:r>
              <a:rPr lang="zh-CN" altLang="en-US" sz="2200" b="1" dirty="0">
                <a:solidFill>
                  <a:srgbClr val="00B0F0"/>
                </a:solidFill>
                <a:sym typeface="Symbol" panose="05050102010706020507" pitchFamily="18" charset="2"/>
              </a:rPr>
              <a:t>有关，也与回路的电阻</a:t>
            </a:r>
            <a:r>
              <a:rPr lang="en-US" altLang="zh-CN" sz="2200" b="1" dirty="0">
                <a:solidFill>
                  <a:srgbClr val="00B0F0"/>
                </a:solidFill>
                <a:sym typeface="Symbol" panose="05050102010706020507" pitchFamily="18" charset="2"/>
              </a:rPr>
              <a:t>R</a:t>
            </a:r>
            <a:r>
              <a:rPr lang="zh-CN" altLang="en-US" sz="2200" b="1" dirty="0">
                <a:solidFill>
                  <a:srgbClr val="00B0F0"/>
                </a:solidFill>
                <a:sym typeface="Symbol" panose="05050102010706020507" pitchFamily="18" charset="2"/>
              </a:rPr>
              <a:t>和电容</a:t>
            </a:r>
            <a:r>
              <a:rPr lang="en-US" altLang="zh-CN" sz="2200" b="1" dirty="0">
                <a:solidFill>
                  <a:srgbClr val="00B0F0"/>
                </a:solidFill>
                <a:sym typeface="Symbol" panose="05050102010706020507" pitchFamily="18" charset="2"/>
              </a:rPr>
              <a:t>C</a:t>
            </a:r>
          </a:p>
          <a:p>
            <a:pPr indent="-457200">
              <a:defRPr/>
            </a:pPr>
            <a:r>
              <a:rPr lang="en-US" altLang="zh-CN" sz="2200" b="1" dirty="0">
                <a:solidFill>
                  <a:srgbClr val="00B0F0"/>
                </a:solidFill>
                <a:sym typeface="Symbol" panose="05050102010706020507" pitchFamily="18" charset="2"/>
              </a:rPr>
              <a:t>          </a:t>
            </a:r>
            <a:r>
              <a:rPr lang="zh-CN" altLang="en-US" sz="2200" b="1" dirty="0">
                <a:solidFill>
                  <a:srgbClr val="00B0F0"/>
                </a:solidFill>
                <a:sym typeface="Symbol" panose="05050102010706020507" pitchFamily="18" charset="2"/>
              </a:rPr>
              <a:t>有关，故应做相应的讨论。</a:t>
            </a:r>
            <a:endParaRPr lang="zh-CN" altLang="en-US" sz="22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56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963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200BD1-1E26-4642-80AF-5DD147B3A079}" type="slidenum">
              <a:rPr lang="en-US" altLang="zh-CN" sz="1400" smtClean="0"/>
              <a:t>31</a:t>
            </a:fld>
            <a:endParaRPr lang="en-US" altLang="zh-CN" sz="1400"/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338138" y="414338"/>
            <a:ext cx="7618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前置测量电路</a:t>
            </a: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电压放大器</a:t>
            </a:r>
          </a:p>
        </p:txBody>
      </p:sp>
      <p:grpSp>
        <p:nvGrpSpPr>
          <p:cNvPr id="40965" name="组合 1"/>
          <p:cNvGrpSpPr/>
          <p:nvPr/>
        </p:nvGrpSpPr>
        <p:grpSpPr bwMode="auto">
          <a:xfrm>
            <a:off x="5341938" y="2630488"/>
            <a:ext cx="3330575" cy="1825625"/>
            <a:chOff x="5257281" y="2525069"/>
            <a:chExt cx="3331095" cy="1824681"/>
          </a:xfrm>
        </p:grpSpPr>
        <p:sp>
          <p:nvSpPr>
            <p:cNvPr id="40987" name="AutoShape 7"/>
            <p:cNvSpPr>
              <a:spLocks noChangeArrowheads="1"/>
            </p:cNvSpPr>
            <p:nvPr/>
          </p:nvSpPr>
          <p:spPr bwMode="auto">
            <a:xfrm rot="5400000">
              <a:off x="7279483" y="2645569"/>
              <a:ext cx="774700" cy="827087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7297739" y="2903538"/>
              <a:ext cx="503237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zh-CN" altLang="en-US" sz="2000" i="1"/>
                <a:t>－</a:t>
              </a:r>
              <a:r>
                <a:rPr kumimoji="0" lang="en-US" altLang="zh-CN" sz="2000" i="1"/>
                <a:t>A</a:t>
              </a:r>
            </a:p>
          </p:txBody>
        </p:sp>
        <p:sp>
          <p:nvSpPr>
            <p:cNvPr id="40989" name="Line 9"/>
            <p:cNvSpPr>
              <a:spLocks noChangeShapeType="1"/>
            </p:cNvSpPr>
            <p:nvPr/>
          </p:nvSpPr>
          <p:spPr bwMode="auto">
            <a:xfrm>
              <a:off x="8069264" y="3060700"/>
              <a:ext cx="417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0" name="Oval 10"/>
            <p:cNvSpPr>
              <a:spLocks noChangeArrowheads="1"/>
            </p:cNvSpPr>
            <p:nvPr/>
          </p:nvSpPr>
          <p:spPr bwMode="auto">
            <a:xfrm>
              <a:off x="8486776" y="3021013"/>
              <a:ext cx="77788" cy="682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91" name="Line 17"/>
            <p:cNvSpPr>
              <a:spLocks noChangeShapeType="1"/>
            </p:cNvSpPr>
            <p:nvPr/>
          </p:nvSpPr>
          <p:spPr bwMode="auto">
            <a:xfrm flipH="1">
              <a:off x="6254152" y="3003035"/>
              <a:ext cx="2184" cy="13086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2" name="Oval 20"/>
            <p:cNvSpPr>
              <a:spLocks noChangeArrowheads="1"/>
            </p:cNvSpPr>
            <p:nvPr/>
          </p:nvSpPr>
          <p:spPr bwMode="auto">
            <a:xfrm>
              <a:off x="5475289" y="3448050"/>
              <a:ext cx="376237" cy="373063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93" name="Line 21"/>
            <p:cNvSpPr>
              <a:spLocks noChangeShapeType="1"/>
            </p:cNvSpPr>
            <p:nvPr/>
          </p:nvSpPr>
          <p:spPr bwMode="auto">
            <a:xfrm>
              <a:off x="5475289" y="3634582"/>
              <a:ext cx="369887" cy="39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4" name="Rectangle 24"/>
            <p:cNvSpPr>
              <a:spLocks noChangeArrowheads="1"/>
            </p:cNvSpPr>
            <p:nvPr/>
          </p:nvSpPr>
          <p:spPr bwMode="auto">
            <a:xfrm>
              <a:off x="6195417" y="3470275"/>
              <a:ext cx="104775" cy="4286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0995" name="Rectangle 31"/>
            <p:cNvSpPr>
              <a:spLocks noChangeArrowheads="1"/>
            </p:cNvSpPr>
            <p:nvPr/>
          </p:nvSpPr>
          <p:spPr bwMode="auto">
            <a:xfrm>
              <a:off x="6435726" y="3678238"/>
              <a:ext cx="339725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endParaRPr kumimoji="0" lang="en-US" altLang="zh-CN" sz="2000"/>
            </a:p>
          </p:txBody>
        </p:sp>
        <p:sp>
          <p:nvSpPr>
            <p:cNvPr id="40996" name="Rectangle 32"/>
            <p:cNvSpPr>
              <a:spLocks noChangeArrowheads="1"/>
            </p:cNvSpPr>
            <p:nvPr/>
          </p:nvSpPr>
          <p:spPr bwMode="auto">
            <a:xfrm>
              <a:off x="5895379" y="3640138"/>
              <a:ext cx="338138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R</a:t>
              </a:r>
              <a:endParaRPr kumimoji="0" lang="en-US" altLang="zh-CN" sz="2000"/>
            </a:p>
          </p:txBody>
        </p:sp>
        <p:sp>
          <p:nvSpPr>
            <p:cNvPr id="40997" name="Rectangle 33"/>
            <p:cNvSpPr>
              <a:spLocks noChangeArrowheads="1"/>
            </p:cNvSpPr>
            <p:nvPr/>
          </p:nvSpPr>
          <p:spPr bwMode="auto">
            <a:xfrm>
              <a:off x="7043739" y="3530600"/>
              <a:ext cx="338137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i</a:t>
              </a:r>
              <a:endParaRPr kumimoji="0" lang="en-US" altLang="zh-CN" sz="2000"/>
            </a:p>
          </p:txBody>
        </p:sp>
        <p:grpSp>
          <p:nvGrpSpPr>
            <p:cNvPr id="40998" name="Group 34"/>
            <p:cNvGrpSpPr/>
            <p:nvPr/>
          </p:nvGrpSpPr>
          <p:grpSpPr bwMode="auto">
            <a:xfrm rot="-5400000">
              <a:off x="7003258" y="3247231"/>
              <a:ext cx="304800" cy="46037"/>
              <a:chOff x="7449" y="9962"/>
              <a:chExt cx="258" cy="34"/>
            </a:xfrm>
          </p:grpSpPr>
          <p:sp>
            <p:nvSpPr>
              <p:cNvPr id="41016" name="AutoShape 35"/>
              <p:cNvSpPr>
                <a:spLocks noChangeArrowheads="1"/>
              </p:cNvSpPr>
              <p:nvPr/>
            </p:nvSpPr>
            <p:spPr bwMode="auto">
              <a:xfrm rot="5400000">
                <a:off x="7619" y="9908"/>
                <a:ext cx="34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1017" name="Line 36"/>
              <p:cNvSpPr>
                <a:spLocks noChangeShapeType="1"/>
              </p:cNvSpPr>
              <p:nvPr/>
            </p:nvSpPr>
            <p:spPr bwMode="auto">
              <a:xfrm>
                <a:off x="7449" y="9982"/>
                <a:ext cx="10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0999" name="Group 37"/>
            <p:cNvGrpSpPr/>
            <p:nvPr/>
          </p:nvGrpSpPr>
          <p:grpSpPr bwMode="auto">
            <a:xfrm rot="5400000" flipV="1">
              <a:off x="6981033" y="4060031"/>
              <a:ext cx="303212" cy="47625"/>
              <a:chOff x="7449" y="9962"/>
              <a:chExt cx="258" cy="34"/>
            </a:xfrm>
          </p:grpSpPr>
          <p:sp>
            <p:nvSpPr>
              <p:cNvPr id="41014" name="AutoShape 38"/>
              <p:cNvSpPr>
                <a:spLocks noChangeArrowheads="1"/>
              </p:cNvSpPr>
              <p:nvPr/>
            </p:nvSpPr>
            <p:spPr bwMode="auto">
              <a:xfrm rot="5400000">
                <a:off x="7619" y="9908"/>
                <a:ext cx="34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1015" name="Line 39"/>
              <p:cNvSpPr>
                <a:spLocks noChangeShapeType="1"/>
              </p:cNvSpPr>
              <p:nvPr/>
            </p:nvSpPr>
            <p:spPr bwMode="auto">
              <a:xfrm>
                <a:off x="7449" y="9982"/>
                <a:ext cx="10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000" name="Rectangle 40"/>
            <p:cNvSpPr>
              <a:spLocks noChangeArrowheads="1"/>
            </p:cNvSpPr>
            <p:nvPr/>
          </p:nvSpPr>
          <p:spPr bwMode="auto">
            <a:xfrm>
              <a:off x="8016876" y="3513138"/>
              <a:ext cx="5715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SC</a:t>
              </a:r>
              <a:endParaRPr kumimoji="0" lang="en-US" altLang="zh-CN" sz="2000"/>
            </a:p>
          </p:txBody>
        </p:sp>
        <p:sp>
          <p:nvSpPr>
            <p:cNvPr id="41001" name="Oval 42"/>
            <p:cNvSpPr>
              <a:spLocks noChangeArrowheads="1"/>
            </p:cNvSpPr>
            <p:nvPr/>
          </p:nvSpPr>
          <p:spPr bwMode="auto">
            <a:xfrm>
              <a:off x="8474076" y="4270375"/>
              <a:ext cx="79375" cy="7937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02" name="Rectangle 47"/>
            <p:cNvSpPr>
              <a:spLocks noChangeArrowheads="1"/>
            </p:cNvSpPr>
            <p:nvPr/>
          </p:nvSpPr>
          <p:spPr bwMode="auto">
            <a:xfrm>
              <a:off x="5257281" y="3099777"/>
              <a:ext cx="33813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41003" name="Line 56"/>
            <p:cNvSpPr>
              <a:spLocks noChangeShapeType="1"/>
            </p:cNvSpPr>
            <p:nvPr/>
          </p:nvSpPr>
          <p:spPr bwMode="auto">
            <a:xfrm>
              <a:off x="6613526" y="36004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004" name="Line 57"/>
            <p:cNvSpPr>
              <a:spLocks noChangeShapeType="1"/>
            </p:cNvSpPr>
            <p:nvPr/>
          </p:nvSpPr>
          <p:spPr bwMode="auto">
            <a:xfrm>
              <a:off x="6613526" y="36766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005" name="Line 58"/>
            <p:cNvSpPr>
              <a:spLocks noChangeShapeType="1"/>
            </p:cNvSpPr>
            <p:nvPr/>
          </p:nvSpPr>
          <p:spPr bwMode="auto">
            <a:xfrm flipH="1">
              <a:off x="6724662" y="3676650"/>
              <a:ext cx="3163" cy="6291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006" name="Line 59"/>
            <p:cNvSpPr>
              <a:spLocks noChangeShapeType="1"/>
            </p:cNvSpPr>
            <p:nvPr/>
          </p:nvSpPr>
          <p:spPr bwMode="auto">
            <a:xfrm flipV="1">
              <a:off x="6727826" y="3013075"/>
              <a:ext cx="0" cy="587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007" name="Freeform 67"/>
            <p:cNvSpPr/>
            <p:nvPr/>
          </p:nvSpPr>
          <p:spPr bwMode="auto">
            <a:xfrm>
              <a:off x="5659438" y="3822700"/>
              <a:ext cx="2833687" cy="488950"/>
            </a:xfrm>
            <a:custGeom>
              <a:avLst/>
              <a:gdLst>
                <a:gd name="T0" fmla="*/ 0 w 2064"/>
                <a:gd name="T1" fmla="*/ 0 h 336"/>
                <a:gd name="T2" fmla="*/ 0 w 2064"/>
                <a:gd name="T3" fmla="*/ 2147483646 h 336"/>
                <a:gd name="T4" fmla="*/ 2147483646 w 2064"/>
                <a:gd name="T5" fmla="*/ 2147483646 h 336"/>
                <a:gd name="T6" fmla="*/ 0 60000 65536"/>
                <a:gd name="T7" fmla="*/ 0 60000 65536"/>
                <a:gd name="T8" fmla="*/ 0 60000 65536"/>
                <a:gd name="T9" fmla="*/ 0 w 2064"/>
                <a:gd name="T10" fmla="*/ 0 h 336"/>
                <a:gd name="T11" fmla="*/ 2064 w 206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4" h="336">
                  <a:moveTo>
                    <a:pt x="0" y="0"/>
                  </a:moveTo>
                  <a:lnTo>
                    <a:pt x="0" y="336"/>
                  </a:lnTo>
                  <a:lnTo>
                    <a:pt x="2064" y="33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008" name="Freeform 68"/>
            <p:cNvSpPr/>
            <p:nvPr/>
          </p:nvSpPr>
          <p:spPr bwMode="auto">
            <a:xfrm>
              <a:off x="5659439" y="3013075"/>
              <a:ext cx="266698" cy="441325"/>
            </a:xfrm>
            <a:custGeom>
              <a:avLst/>
              <a:gdLst>
                <a:gd name="T0" fmla="*/ 0 w 1392"/>
                <a:gd name="T1" fmla="*/ 2147483646 h 336"/>
                <a:gd name="T2" fmla="*/ 0 w 1392"/>
                <a:gd name="T3" fmla="*/ 0 h 336"/>
                <a:gd name="T4" fmla="*/ 0 w 1392"/>
                <a:gd name="T5" fmla="*/ 0 h 336"/>
                <a:gd name="T6" fmla="*/ 0 60000 65536"/>
                <a:gd name="T7" fmla="*/ 0 60000 65536"/>
                <a:gd name="T8" fmla="*/ 0 60000 65536"/>
                <a:gd name="T9" fmla="*/ 0 w 1392"/>
                <a:gd name="T10" fmla="*/ 0 h 336"/>
                <a:gd name="T11" fmla="*/ 1392 w 1392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2" h="336">
                  <a:moveTo>
                    <a:pt x="0" y="336"/>
                  </a:moveTo>
                  <a:lnTo>
                    <a:pt x="0" y="0"/>
                  </a:lnTo>
                  <a:lnTo>
                    <a:pt x="1392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41009" name="组合 3"/>
            <p:cNvGrpSpPr/>
            <p:nvPr/>
          </p:nvGrpSpPr>
          <p:grpSpPr bwMode="auto">
            <a:xfrm rot="-5400000">
              <a:off x="5859760" y="2988568"/>
              <a:ext cx="228600" cy="76200"/>
              <a:chOff x="6765926" y="3752850"/>
              <a:chExt cx="228600" cy="76200"/>
            </a:xfrm>
          </p:grpSpPr>
          <p:sp>
            <p:nvSpPr>
              <p:cNvPr id="41012" name="Line 56"/>
              <p:cNvSpPr>
                <a:spLocks noChangeShapeType="1"/>
              </p:cNvSpPr>
              <p:nvPr/>
            </p:nvSpPr>
            <p:spPr bwMode="auto">
              <a:xfrm>
                <a:off x="6765926" y="3752850"/>
                <a:ext cx="228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013" name="Line 57"/>
              <p:cNvSpPr>
                <a:spLocks noChangeShapeType="1"/>
              </p:cNvSpPr>
              <p:nvPr/>
            </p:nvSpPr>
            <p:spPr bwMode="auto">
              <a:xfrm>
                <a:off x="6765926" y="3829050"/>
                <a:ext cx="228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1010" name="Line 59"/>
            <p:cNvSpPr>
              <a:spLocks noChangeShapeType="1"/>
            </p:cNvSpPr>
            <p:nvPr/>
          </p:nvSpPr>
          <p:spPr bwMode="auto">
            <a:xfrm flipH="1">
              <a:off x="6010572" y="3003525"/>
              <a:ext cx="1242707" cy="12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011" name="Rectangle 47"/>
            <p:cNvSpPr>
              <a:spLocks noChangeArrowheads="1"/>
            </p:cNvSpPr>
            <p:nvPr/>
          </p:nvSpPr>
          <p:spPr bwMode="auto">
            <a:xfrm>
              <a:off x="5841503" y="2525069"/>
              <a:ext cx="33813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</p:grpSp>
      <p:sp>
        <p:nvSpPr>
          <p:cNvPr id="40966" name="矩形 119"/>
          <p:cNvSpPr>
            <a:spLocks noChangeArrowheads="1"/>
          </p:cNvSpPr>
          <p:nvPr/>
        </p:nvSpPr>
        <p:spPr bwMode="auto">
          <a:xfrm>
            <a:off x="436563" y="1252538"/>
            <a:ext cx="3127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宋体" panose="02010600030101010101" pitchFamily="2" charset="-122"/>
              <a:buAutoNum type="circleNumDbPlain" startAt="5"/>
            </a:pPr>
            <a:r>
              <a:rPr kumimoji="0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讨论：</a:t>
            </a:r>
            <a:r>
              <a:rPr kumimoji="0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响应频率</a:t>
            </a:r>
            <a:endParaRPr kumimoji="0" lang="zh-CN" altLang="en-US" sz="240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1375" y="1884363"/>
            <a:ext cx="4090988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定义：</a:t>
            </a:r>
            <a:r>
              <a:rPr lang="zh-CN" altLang="en-US" sz="2400" b="1" dirty="0">
                <a:solidFill>
                  <a:srgbClr val="00B0F0"/>
                </a:solidFill>
              </a:rPr>
              <a:t>测量回路时间常数：</a:t>
            </a:r>
            <a:r>
              <a:rPr lang="en-US" altLang="zh-CN" sz="2400" b="1" dirty="0">
                <a:solidFill>
                  <a:srgbClr val="00B0F0"/>
                </a:solidFill>
              </a:rPr>
              <a:t> </a:t>
            </a:r>
          </a:p>
          <a:p>
            <a:pPr>
              <a:defRPr/>
            </a:pP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            </a:t>
            </a:r>
            <a:r>
              <a:rPr lang="en-US" altLang="zh-CN" sz="2400" b="1" i="1" dirty="0">
                <a:solidFill>
                  <a:srgbClr val="FFC000"/>
                </a:solidFill>
                <a:latin typeface="+mn-lt"/>
              </a:rPr>
              <a:t>τ </a:t>
            </a:r>
            <a:r>
              <a:rPr lang="en-US" altLang="zh-CN" sz="2400" b="1" i="1" dirty="0">
                <a:solidFill>
                  <a:srgbClr val="FFC000"/>
                </a:solidFill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</a:rPr>
              <a:t>=</a:t>
            </a:r>
            <a:r>
              <a:rPr lang="en-US" altLang="zh-CN" sz="2400" b="1" i="1" dirty="0">
                <a:solidFill>
                  <a:srgbClr val="FFC000"/>
                </a:solidFill>
                <a:latin typeface="+mn-lt"/>
              </a:rPr>
              <a:t>R </a:t>
            </a:r>
            <a:r>
              <a:rPr lang="en-US" altLang="zh-CN" sz="2400" b="1" dirty="0">
                <a:solidFill>
                  <a:srgbClr val="FFC000"/>
                </a:solidFill>
                <a:latin typeface="+mn-lt"/>
              </a:rPr>
              <a:t>(</a:t>
            </a:r>
            <a:r>
              <a:rPr lang="en-US" altLang="zh-CN" sz="2400" b="1" i="1" dirty="0" err="1">
                <a:solidFill>
                  <a:srgbClr val="FFC000"/>
                </a:solidFill>
                <a:latin typeface="+mn-lt"/>
              </a:rPr>
              <a:t>C</a:t>
            </a:r>
            <a:r>
              <a:rPr lang="en-US" altLang="zh-CN" sz="2400" b="1" baseline="-25000" dirty="0" err="1">
                <a:solidFill>
                  <a:srgbClr val="FFC000"/>
                </a:solidFill>
                <a:latin typeface="+mn-lt"/>
              </a:rPr>
              <a:t>a</a:t>
            </a:r>
            <a:r>
              <a:rPr lang="en-US" altLang="zh-CN" sz="2400" b="1" dirty="0" err="1">
                <a:solidFill>
                  <a:srgbClr val="FFC000"/>
                </a:solidFill>
                <a:latin typeface="+mn-lt"/>
              </a:rPr>
              <a:t>+</a:t>
            </a:r>
            <a:r>
              <a:rPr lang="en-US" altLang="zh-CN" sz="2400" b="1" i="1" dirty="0" err="1">
                <a:solidFill>
                  <a:srgbClr val="FFC000"/>
                </a:solidFill>
                <a:latin typeface="+mn-lt"/>
              </a:rPr>
              <a:t>C</a:t>
            </a:r>
            <a:r>
              <a:rPr lang="en-US" altLang="zh-CN" sz="2400" b="1" baseline="-25000" dirty="0" err="1">
                <a:solidFill>
                  <a:srgbClr val="FFC000"/>
                </a:solidFill>
                <a:latin typeface="+mn-lt"/>
              </a:rPr>
              <a:t>c</a:t>
            </a:r>
            <a:r>
              <a:rPr lang="en-US" altLang="zh-CN" sz="2400" b="1" dirty="0" err="1">
                <a:solidFill>
                  <a:srgbClr val="FFC000"/>
                </a:solidFill>
                <a:latin typeface="+mn-lt"/>
              </a:rPr>
              <a:t>+C</a:t>
            </a:r>
            <a:r>
              <a:rPr lang="en-US" altLang="zh-CN" sz="2400" b="1" i="1" baseline="-25000" dirty="0" err="1">
                <a:solidFill>
                  <a:srgbClr val="FFC000"/>
                </a:solidFill>
                <a:latin typeface="+mn-lt"/>
              </a:rPr>
              <a:t>i</a:t>
            </a:r>
            <a:r>
              <a:rPr lang="en-US" altLang="zh-CN" sz="2400" b="1" i="1" baseline="-25000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+mn-lt"/>
              </a:rPr>
              <a:t>)</a:t>
            </a:r>
            <a:endParaRPr lang="zh-CN" altLang="en-US" sz="24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文本框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04201" y="3223435"/>
            <a:ext cx="1294778" cy="42415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92943" y="3720665"/>
            <a:ext cx="4485908" cy="832857"/>
          </a:xfrm>
          <a:prstGeom prst="rect">
            <a:avLst/>
          </a:prstGeom>
          <a:blipFill>
            <a:blip r:embed="rId4"/>
            <a:stretch>
              <a:fillRect l="-2038" t="-5109" r="-1223" b="-1532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grpSp>
        <p:nvGrpSpPr>
          <p:cNvPr id="40970" name="组合 44"/>
          <p:cNvGrpSpPr/>
          <p:nvPr/>
        </p:nvGrpSpPr>
        <p:grpSpPr bwMode="auto">
          <a:xfrm>
            <a:off x="5876925" y="476250"/>
            <a:ext cx="2400300" cy="1990725"/>
            <a:chOff x="6336887" y="3861048"/>
            <a:chExt cx="2400548" cy="1991824"/>
          </a:xfrm>
        </p:grpSpPr>
        <p:grpSp>
          <p:nvGrpSpPr>
            <p:cNvPr id="40978" name="组合 45"/>
            <p:cNvGrpSpPr/>
            <p:nvPr/>
          </p:nvGrpSpPr>
          <p:grpSpPr bwMode="auto">
            <a:xfrm>
              <a:off x="6773395" y="4664353"/>
              <a:ext cx="1230313" cy="658813"/>
              <a:chOff x="5981518" y="4944684"/>
              <a:chExt cx="1230313" cy="658813"/>
            </a:xfrm>
          </p:grpSpPr>
          <p:sp>
            <p:nvSpPr>
              <p:cNvPr id="40982" name="Line 10"/>
              <p:cNvSpPr>
                <a:spLocks noChangeShapeType="1"/>
              </p:cNvSpPr>
              <p:nvPr/>
            </p:nvSpPr>
            <p:spPr bwMode="auto">
              <a:xfrm>
                <a:off x="5981518" y="4944684"/>
                <a:ext cx="104457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83" name="Line 11"/>
              <p:cNvSpPr>
                <a:spLocks noChangeShapeType="1"/>
              </p:cNvSpPr>
              <p:nvPr/>
            </p:nvSpPr>
            <p:spPr bwMode="auto">
              <a:xfrm>
                <a:off x="5998981" y="5506659"/>
                <a:ext cx="104457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84" name="Rectangle 12"/>
              <p:cNvSpPr>
                <a:spLocks noChangeArrowheads="1"/>
              </p:cNvSpPr>
              <p:nvPr/>
            </p:nvSpPr>
            <p:spPr bwMode="auto">
              <a:xfrm>
                <a:off x="5981518" y="5014534"/>
                <a:ext cx="1062038" cy="419100"/>
              </a:xfrm>
              <a:prstGeom prst="rect">
                <a:avLst/>
              </a:prstGeom>
              <a:noFill/>
              <a:ln w="9525">
                <a:solidFill>
                  <a:srgbClr val="00FF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0985" name="Rectangle 13"/>
              <p:cNvSpPr>
                <a:spLocks noChangeArrowheads="1"/>
              </p:cNvSpPr>
              <p:nvPr/>
            </p:nvSpPr>
            <p:spPr bwMode="auto">
              <a:xfrm>
                <a:off x="5984693" y="4989134"/>
                <a:ext cx="1066800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/>
                  <a:t>＋＋＋＋ </a:t>
                </a:r>
              </a:p>
            </p:txBody>
          </p:sp>
          <p:sp>
            <p:nvSpPr>
              <p:cNvPr id="40986" name="Rectangle 14"/>
              <p:cNvSpPr>
                <a:spLocks noChangeArrowheads="1"/>
              </p:cNvSpPr>
              <p:nvPr/>
            </p:nvSpPr>
            <p:spPr bwMode="auto">
              <a:xfrm>
                <a:off x="6016443" y="5230434"/>
                <a:ext cx="1195388" cy="373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/>
                  <a:t>―――― </a:t>
                </a:r>
              </a:p>
            </p:txBody>
          </p:sp>
        </p:grpSp>
        <p:cxnSp>
          <p:nvCxnSpPr>
            <p:cNvPr id="40979" name="直接箭头连接符 46"/>
            <p:cNvCxnSpPr/>
            <p:nvPr/>
          </p:nvCxnSpPr>
          <p:spPr bwMode="auto">
            <a:xfrm>
              <a:off x="7274109" y="4283417"/>
              <a:ext cx="0" cy="288032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文本框 47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6887" y="5421985"/>
              <a:ext cx="2400548" cy="43088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49" name="矩形 48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062352" y="3861048"/>
              <a:ext cx="473206" cy="461665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450975" y="2768600"/>
            <a:ext cx="3319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   测量回路固有频率：</a:t>
            </a:r>
            <a:r>
              <a:rPr kumimoji="0" lang="en-US" altLang="zh-CN" sz="2400" b="1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kumimoji="0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4559300"/>
            <a:ext cx="5334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426200" y="4957763"/>
            <a:ext cx="29178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2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与信号频率</a:t>
            </a:r>
            <a:r>
              <a:rPr kumimoji="0" lang="zh-CN" altLang="en-US" sz="2200" b="1" i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kumimoji="0" lang="zh-CN" altLang="en-US" sz="22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无关！！</a:t>
            </a:r>
            <a:endParaRPr kumimoji="0" lang="zh-CN" altLang="en-US" sz="220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1830845" y="6322092"/>
            <a:ext cx="5551520" cy="461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时间常数很重要，与频率响应息息相关</a:t>
            </a:r>
            <a:endParaRPr kumimoji="0" lang="zh-CN" altLang="en-US" sz="2200" dirty="0">
              <a:solidFill>
                <a:srgbClr val="00CC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7263" y="5779759"/>
            <a:ext cx="6739345" cy="4616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结论：</a:t>
            </a:r>
            <a:r>
              <a:rPr lang="zh-CN" altLang="en-US" sz="2400" b="1" dirty="0">
                <a:solidFill>
                  <a:srgbClr val="0000FF"/>
                </a:solidFill>
              </a:rPr>
              <a:t>压电式传感器具有相当好的高频响应特性</a:t>
            </a:r>
            <a:r>
              <a:rPr lang="en-US" altLang="zh-CN" sz="2400" b="1" dirty="0">
                <a:solidFill>
                  <a:srgbClr val="0000FF"/>
                </a:solidFill>
              </a:rPr>
              <a:t>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57" name="Object 14">
            <a:extLst>
              <a:ext uri="{FF2B5EF4-FFF2-40B4-BE49-F238E27FC236}">
                <a16:creationId xmlns:a16="http://schemas.microsoft.com/office/drawing/2014/main" id="{95E6D0A7-AAEE-48A6-9BCA-0AA808FFA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275820"/>
              </p:ext>
            </p:extLst>
          </p:nvPr>
        </p:nvGraphicFramePr>
        <p:xfrm>
          <a:off x="238470" y="140444"/>
          <a:ext cx="4606431" cy="111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5" name="Equation" r:id="rId8" imgW="1841500" imgH="444500" progId="Equation.DSMT4">
                  <p:embed/>
                </p:oleObj>
              </mc:Choice>
              <mc:Fallback>
                <p:oleObj name="Equation" r:id="rId8" imgW="1841500" imgH="444500" progId="Equation.DSMT4">
                  <p:embed/>
                  <p:pic>
                    <p:nvPicPr>
                      <p:cNvPr id="5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70" y="140444"/>
                        <a:ext cx="4606431" cy="111312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59" grpId="0"/>
      <p:bldP spid="5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98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E046BF-01B2-4CAF-A9C1-2B5B1ED3B63C}" type="slidenum">
              <a:rPr lang="en-US" altLang="zh-CN" sz="1400" smtClean="0"/>
              <a:t>32</a:t>
            </a:fld>
            <a:endParaRPr lang="en-US" altLang="zh-CN" sz="1400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338138" y="414338"/>
            <a:ext cx="7618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前置测量电路</a:t>
            </a: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电压放大器</a:t>
            </a:r>
          </a:p>
        </p:txBody>
      </p:sp>
      <p:sp>
        <p:nvSpPr>
          <p:cNvPr id="41989" name="矩形 119"/>
          <p:cNvSpPr>
            <a:spLocks noChangeArrowheads="1"/>
          </p:cNvSpPr>
          <p:nvPr/>
        </p:nvSpPr>
        <p:spPr bwMode="auto">
          <a:xfrm>
            <a:off x="436563" y="1252538"/>
            <a:ext cx="3127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宋体" panose="02010600030101010101" pitchFamily="2" charset="-122"/>
              <a:buAutoNum type="circleNumDbPlain" startAt="6"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讨论：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灵敏度</a:t>
            </a:r>
            <a:r>
              <a:rPr kumimoji="0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     </a:t>
            </a:r>
            <a:endParaRPr kumimoji="0" lang="zh-CN" altLang="en-US" sz="24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081463" y="3938588"/>
            <a:ext cx="46987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2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与信号频率无关，与回路</a:t>
            </a:r>
            <a:r>
              <a:rPr kumimoji="0" lang="zh-CN" altLang="en-US" sz="22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电容</a:t>
            </a:r>
            <a:r>
              <a:rPr kumimoji="0" lang="zh-CN" altLang="en-US" sz="22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成</a:t>
            </a:r>
            <a:r>
              <a:rPr kumimoji="0" lang="zh-CN" altLang="en-US" sz="22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反比</a:t>
            </a:r>
            <a:endParaRPr kumimoji="0" lang="zh-CN" altLang="en-US" sz="2200" dirty="0">
              <a:solidFill>
                <a:srgbClr val="FFC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1992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806575"/>
            <a:ext cx="30861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图片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3586163"/>
            <a:ext cx="27432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4" name="Group 14"/>
          <p:cNvGrpSpPr/>
          <p:nvPr/>
        </p:nvGrpSpPr>
        <p:grpSpPr bwMode="auto">
          <a:xfrm>
            <a:off x="5446713" y="1103314"/>
            <a:ext cx="2982913" cy="2462213"/>
            <a:chOff x="547" y="2382"/>
            <a:chExt cx="1879" cy="1551"/>
          </a:xfrm>
        </p:grpSpPr>
        <p:grpSp>
          <p:nvGrpSpPr>
            <p:cNvPr id="41998" name="Group 15"/>
            <p:cNvGrpSpPr/>
            <p:nvPr/>
          </p:nvGrpSpPr>
          <p:grpSpPr bwMode="auto">
            <a:xfrm>
              <a:off x="567" y="2568"/>
              <a:ext cx="1542" cy="1044"/>
              <a:chOff x="431" y="2568"/>
              <a:chExt cx="1542" cy="1044"/>
            </a:xfrm>
          </p:grpSpPr>
          <p:sp>
            <p:nvSpPr>
              <p:cNvPr id="42003" name="Line 16"/>
              <p:cNvSpPr>
                <a:spLocks noChangeShapeType="1"/>
              </p:cNvSpPr>
              <p:nvPr/>
            </p:nvSpPr>
            <p:spPr bwMode="auto">
              <a:xfrm>
                <a:off x="431" y="3612"/>
                <a:ext cx="154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04" name="Line 17"/>
              <p:cNvSpPr>
                <a:spLocks noChangeShapeType="1"/>
              </p:cNvSpPr>
              <p:nvPr/>
            </p:nvSpPr>
            <p:spPr bwMode="auto">
              <a:xfrm flipV="1">
                <a:off x="431" y="2568"/>
                <a:ext cx="0" cy="10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05" name="Line 18"/>
              <p:cNvSpPr>
                <a:spLocks noChangeShapeType="1"/>
              </p:cNvSpPr>
              <p:nvPr/>
            </p:nvSpPr>
            <p:spPr bwMode="auto">
              <a:xfrm flipV="1">
                <a:off x="431" y="3067"/>
                <a:ext cx="362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06" name="Line 19"/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95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42007" name="Line 20"/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0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008" name="Line 21"/>
              <p:cNvSpPr>
                <a:spLocks noChangeShapeType="1"/>
              </p:cNvSpPr>
              <p:nvPr/>
            </p:nvSpPr>
            <p:spPr bwMode="auto">
              <a:xfrm>
                <a:off x="1338" y="3067"/>
                <a:ext cx="0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999" name="Text Box 22"/>
            <p:cNvSpPr txBox="1">
              <a:spLocks noChangeArrowheads="1"/>
            </p:cNvSpPr>
            <p:nvPr/>
          </p:nvSpPr>
          <p:spPr bwMode="auto">
            <a:xfrm>
              <a:off x="547" y="2382"/>
              <a:ext cx="8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|</a:t>
              </a: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400" i="1" baseline="-25000" dirty="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</a:rPr>
                <a:t>(j</a:t>
              </a: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2400" b="1" i="1" dirty="0">
                  <a:solidFill>
                    <a:schemeClr val="tx2"/>
                  </a:solidFill>
                  <a:ea typeface="楷体_GB2312" pitchFamily="49" charset="-122"/>
                </a:rPr>
                <a:t>)|</a:t>
              </a:r>
              <a:endParaRPr lang="en-US" altLang="zh-CN" sz="2400" b="1" i="1" baseline="-25000" dirty="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  <p:sp>
          <p:nvSpPr>
            <p:cNvPr id="42000" name="Text Box 23"/>
            <p:cNvSpPr txBox="1">
              <a:spLocks noChangeArrowheads="1"/>
            </p:cNvSpPr>
            <p:nvPr/>
          </p:nvSpPr>
          <p:spPr bwMode="auto">
            <a:xfrm>
              <a:off x="632" y="3568"/>
              <a:ext cx="86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2400" i="1" baseline="-25000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0</a:t>
              </a: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</a:rPr>
                <a:t>=1/</a:t>
              </a:r>
              <a:r>
                <a:rPr lang="el-GR" altLang="zh-CN" sz="2400" i="1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τ</a:t>
              </a:r>
              <a:endParaRPr lang="el-GR" altLang="zh-CN" sz="2400" i="1" baseline="-250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01" name="Text Box 24"/>
            <p:cNvSpPr txBox="1">
              <a:spLocks noChangeArrowheads="1"/>
            </p:cNvSpPr>
            <p:nvPr/>
          </p:nvSpPr>
          <p:spPr bwMode="auto">
            <a:xfrm>
              <a:off x="1791" y="3484"/>
              <a:ext cx="63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endParaRPr lang="el-GR" altLang="zh-CN" sz="2400" i="1" baseline="-250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002" name="Text Box 25"/>
            <p:cNvSpPr txBox="1">
              <a:spLocks noChangeArrowheads="1"/>
            </p:cNvSpPr>
            <p:nvPr/>
          </p:nvSpPr>
          <p:spPr bwMode="auto">
            <a:xfrm>
              <a:off x="1453" y="3106"/>
              <a:ext cx="63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400" i="1" baseline="-25000" dirty="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</a:rPr>
                <a:t>(</a:t>
              </a: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  <a:cs typeface="Times New Roman" panose="02020603050405020304" pitchFamily="18" charset="0"/>
                </a:rPr>
                <a:t>∞</a:t>
              </a: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</a:rPr>
                <a:t>)</a:t>
              </a:r>
              <a:endParaRPr lang="en-US" altLang="zh-CN" sz="2400" i="1" baseline="-25000" dirty="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</p:grpSp>
      <p:graphicFrame>
        <p:nvGraphicFramePr>
          <p:cNvPr id="41996" name="Object 9"/>
          <p:cNvGraphicFramePr>
            <a:graphicFrameLocks noChangeAspect="1"/>
          </p:cNvGraphicFramePr>
          <p:nvPr/>
        </p:nvGraphicFramePr>
        <p:xfrm>
          <a:off x="1125538" y="5260975"/>
          <a:ext cx="294163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3" name="公式" r:id="rId5" imgW="1078865" imgH="254000" progId="Equation.3">
                  <p:embed/>
                </p:oleObj>
              </mc:Choice>
              <mc:Fallback>
                <p:oleObj name="公式" r:id="rId5" imgW="1078865" imgH="254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5260975"/>
                        <a:ext cx="2941637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矩形 80"/>
          <p:cNvSpPr>
            <a:spLocks noChangeArrowheads="1"/>
          </p:cNvSpPr>
          <p:nvPr/>
        </p:nvSpPr>
        <p:spPr bwMode="auto">
          <a:xfrm>
            <a:off x="4081463" y="5381625"/>
            <a:ext cx="24415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2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与信号</a:t>
            </a:r>
            <a:r>
              <a:rPr kumimoji="0" lang="zh-CN" altLang="en-US" sz="22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频率</a:t>
            </a:r>
            <a:r>
              <a:rPr kumimoji="0" lang="zh-CN" altLang="en-US" sz="22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成</a:t>
            </a:r>
            <a:r>
              <a:rPr kumimoji="0" lang="zh-CN" altLang="en-US" sz="22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正比</a:t>
            </a:r>
            <a:endParaRPr kumimoji="0" lang="zh-CN" altLang="en-US" sz="2200" dirty="0">
              <a:solidFill>
                <a:srgbClr val="FFC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003300" y="3253136"/>
                <a:ext cx="40007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</a:rPr>
                  <a:t>高频段：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𝜔𝜏</m:t>
                    </m:r>
                    <m:r>
                      <a:rPr lang="zh-CN" altLang="en-US" sz="28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endParaRPr lang="zh-CN" altLang="en-US" sz="28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0" y="3253136"/>
                <a:ext cx="4000748" cy="523220"/>
              </a:xfrm>
              <a:prstGeom prst="rect">
                <a:avLst/>
              </a:prstGeom>
              <a:blipFill rotWithShape="1">
                <a:blip r:embed="rId7"/>
                <a:stretch>
                  <a:fillRect t="-6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003300" y="4593791"/>
                <a:ext cx="40007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</a:rPr>
                  <a:t>低频段：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𝜔𝜏</m:t>
                    </m:r>
                    <m:r>
                      <a:rPr lang="zh-CN" altLang="en-US" sz="28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zh-CN" altLang="en-US" sz="28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0" y="4593791"/>
                <a:ext cx="4000748" cy="523220"/>
              </a:xfrm>
              <a:prstGeom prst="rect">
                <a:avLst/>
              </a:prstGeom>
              <a:blipFill>
                <a:blip r:embed="rId8"/>
                <a:stretch>
                  <a:fillRect l="-3201"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011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957BB5-A566-4137-B578-180935051B11}" type="slidenum">
              <a:rPr lang="en-US" altLang="zh-CN" sz="1400" smtClean="0"/>
              <a:t>33</a:t>
            </a:fld>
            <a:endParaRPr lang="en-US" altLang="zh-CN" sz="1400"/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338138" y="414338"/>
            <a:ext cx="7618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前置测量电路</a:t>
            </a:r>
            <a:r>
              <a:rPr kumimoji="0" lang="en-US" altLang="zh-CN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电压放大器</a:t>
            </a:r>
          </a:p>
        </p:txBody>
      </p:sp>
      <p:grpSp>
        <p:nvGrpSpPr>
          <p:cNvPr id="43013" name="组合 1"/>
          <p:cNvGrpSpPr/>
          <p:nvPr/>
        </p:nvGrpSpPr>
        <p:grpSpPr bwMode="auto">
          <a:xfrm>
            <a:off x="5273873" y="1101725"/>
            <a:ext cx="3330575" cy="1824038"/>
            <a:chOff x="5257281" y="2525069"/>
            <a:chExt cx="3331095" cy="1824681"/>
          </a:xfrm>
        </p:grpSpPr>
        <p:sp>
          <p:nvSpPr>
            <p:cNvPr id="43034" name="AutoShape 7"/>
            <p:cNvSpPr>
              <a:spLocks noChangeArrowheads="1"/>
            </p:cNvSpPr>
            <p:nvPr/>
          </p:nvSpPr>
          <p:spPr bwMode="auto">
            <a:xfrm rot="5400000">
              <a:off x="7279483" y="2645569"/>
              <a:ext cx="774700" cy="827087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3035" name="Rectangle 8"/>
            <p:cNvSpPr>
              <a:spLocks noChangeArrowheads="1"/>
            </p:cNvSpPr>
            <p:nvPr/>
          </p:nvSpPr>
          <p:spPr bwMode="auto">
            <a:xfrm>
              <a:off x="7297739" y="2903538"/>
              <a:ext cx="503237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zh-CN" altLang="en-US" sz="2000" i="1"/>
                <a:t>－</a:t>
              </a:r>
              <a:r>
                <a:rPr kumimoji="0" lang="en-US" altLang="zh-CN" sz="2000" i="1"/>
                <a:t>A</a:t>
              </a:r>
            </a:p>
          </p:txBody>
        </p:sp>
        <p:sp>
          <p:nvSpPr>
            <p:cNvPr id="43036" name="Line 9"/>
            <p:cNvSpPr>
              <a:spLocks noChangeShapeType="1"/>
            </p:cNvSpPr>
            <p:nvPr/>
          </p:nvSpPr>
          <p:spPr bwMode="auto">
            <a:xfrm>
              <a:off x="8069264" y="3060700"/>
              <a:ext cx="417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7" name="Oval 10"/>
            <p:cNvSpPr>
              <a:spLocks noChangeArrowheads="1"/>
            </p:cNvSpPr>
            <p:nvPr/>
          </p:nvSpPr>
          <p:spPr bwMode="auto">
            <a:xfrm>
              <a:off x="8486776" y="3021013"/>
              <a:ext cx="77788" cy="682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3038" name="Line 17"/>
            <p:cNvSpPr>
              <a:spLocks noChangeShapeType="1"/>
            </p:cNvSpPr>
            <p:nvPr/>
          </p:nvSpPr>
          <p:spPr bwMode="auto">
            <a:xfrm flipH="1">
              <a:off x="6254152" y="3003035"/>
              <a:ext cx="2184" cy="13086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Oval 20"/>
            <p:cNvSpPr>
              <a:spLocks noChangeArrowheads="1"/>
            </p:cNvSpPr>
            <p:nvPr/>
          </p:nvSpPr>
          <p:spPr bwMode="auto">
            <a:xfrm>
              <a:off x="5475289" y="3448050"/>
              <a:ext cx="376237" cy="373063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3040" name="Line 21"/>
            <p:cNvSpPr>
              <a:spLocks noChangeShapeType="1"/>
            </p:cNvSpPr>
            <p:nvPr/>
          </p:nvSpPr>
          <p:spPr bwMode="auto">
            <a:xfrm>
              <a:off x="5475289" y="3634582"/>
              <a:ext cx="369887" cy="39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1" name="Rectangle 24"/>
            <p:cNvSpPr>
              <a:spLocks noChangeArrowheads="1"/>
            </p:cNvSpPr>
            <p:nvPr/>
          </p:nvSpPr>
          <p:spPr bwMode="auto">
            <a:xfrm>
              <a:off x="6195417" y="3470275"/>
              <a:ext cx="104775" cy="4286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miter lim="800000"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3042" name="Rectangle 31"/>
            <p:cNvSpPr>
              <a:spLocks noChangeArrowheads="1"/>
            </p:cNvSpPr>
            <p:nvPr/>
          </p:nvSpPr>
          <p:spPr bwMode="auto">
            <a:xfrm>
              <a:off x="6435726" y="3678238"/>
              <a:ext cx="339725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endParaRPr kumimoji="0" lang="en-US" altLang="zh-CN" sz="2000"/>
            </a:p>
          </p:txBody>
        </p:sp>
        <p:sp>
          <p:nvSpPr>
            <p:cNvPr id="43043" name="Rectangle 32"/>
            <p:cNvSpPr>
              <a:spLocks noChangeArrowheads="1"/>
            </p:cNvSpPr>
            <p:nvPr/>
          </p:nvSpPr>
          <p:spPr bwMode="auto">
            <a:xfrm>
              <a:off x="5895379" y="3640138"/>
              <a:ext cx="338138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R</a:t>
              </a:r>
              <a:endParaRPr kumimoji="0" lang="en-US" altLang="zh-CN" sz="2000"/>
            </a:p>
          </p:txBody>
        </p:sp>
        <p:sp>
          <p:nvSpPr>
            <p:cNvPr id="43044" name="Rectangle 33"/>
            <p:cNvSpPr>
              <a:spLocks noChangeArrowheads="1"/>
            </p:cNvSpPr>
            <p:nvPr/>
          </p:nvSpPr>
          <p:spPr bwMode="auto">
            <a:xfrm>
              <a:off x="7043739" y="3530600"/>
              <a:ext cx="338137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i</a:t>
              </a:r>
              <a:endParaRPr kumimoji="0" lang="en-US" altLang="zh-CN" sz="2000"/>
            </a:p>
          </p:txBody>
        </p:sp>
        <p:grpSp>
          <p:nvGrpSpPr>
            <p:cNvPr id="43045" name="Group 34"/>
            <p:cNvGrpSpPr/>
            <p:nvPr/>
          </p:nvGrpSpPr>
          <p:grpSpPr bwMode="auto">
            <a:xfrm rot="-5400000">
              <a:off x="7003258" y="3247231"/>
              <a:ext cx="304800" cy="46037"/>
              <a:chOff x="7449" y="9962"/>
              <a:chExt cx="258" cy="34"/>
            </a:xfrm>
          </p:grpSpPr>
          <p:sp>
            <p:nvSpPr>
              <p:cNvPr id="43063" name="AutoShape 35"/>
              <p:cNvSpPr>
                <a:spLocks noChangeArrowheads="1"/>
              </p:cNvSpPr>
              <p:nvPr/>
            </p:nvSpPr>
            <p:spPr bwMode="auto">
              <a:xfrm rot="5400000">
                <a:off x="7619" y="9908"/>
                <a:ext cx="34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3064" name="Line 36"/>
              <p:cNvSpPr>
                <a:spLocks noChangeShapeType="1"/>
              </p:cNvSpPr>
              <p:nvPr/>
            </p:nvSpPr>
            <p:spPr bwMode="auto">
              <a:xfrm>
                <a:off x="7449" y="9982"/>
                <a:ext cx="10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3046" name="Group 37"/>
            <p:cNvGrpSpPr/>
            <p:nvPr/>
          </p:nvGrpSpPr>
          <p:grpSpPr bwMode="auto">
            <a:xfrm rot="5400000" flipV="1">
              <a:off x="6981033" y="4060031"/>
              <a:ext cx="303212" cy="47625"/>
              <a:chOff x="7449" y="9962"/>
              <a:chExt cx="258" cy="34"/>
            </a:xfrm>
          </p:grpSpPr>
          <p:sp>
            <p:nvSpPr>
              <p:cNvPr id="43061" name="AutoShape 38"/>
              <p:cNvSpPr>
                <a:spLocks noChangeArrowheads="1"/>
              </p:cNvSpPr>
              <p:nvPr/>
            </p:nvSpPr>
            <p:spPr bwMode="auto">
              <a:xfrm rot="5400000">
                <a:off x="7619" y="9908"/>
                <a:ext cx="34" cy="14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43062" name="Line 39"/>
              <p:cNvSpPr>
                <a:spLocks noChangeShapeType="1"/>
              </p:cNvSpPr>
              <p:nvPr/>
            </p:nvSpPr>
            <p:spPr bwMode="auto">
              <a:xfrm>
                <a:off x="7449" y="9982"/>
                <a:ext cx="10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47" name="Rectangle 40"/>
            <p:cNvSpPr>
              <a:spLocks noChangeArrowheads="1"/>
            </p:cNvSpPr>
            <p:nvPr/>
          </p:nvSpPr>
          <p:spPr bwMode="auto">
            <a:xfrm>
              <a:off x="8016876" y="3513138"/>
              <a:ext cx="5715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SC</a:t>
              </a:r>
              <a:endParaRPr kumimoji="0" lang="en-US" altLang="zh-CN" sz="2000"/>
            </a:p>
          </p:txBody>
        </p:sp>
        <p:sp>
          <p:nvSpPr>
            <p:cNvPr id="43048" name="Oval 42"/>
            <p:cNvSpPr>
              <a:spLocks noChangeArrowheads="1"/>
            </p:cNvSpPr>
            <p:nvPr/>
          </p:nvSpPr>
          <p:spPr bwMode="auto">
            <a:xfrm>
              <a:off x="8474076" y="4270375"/>
              <a:ext cx="79375" cy="7937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3049" name="Rectangle 47"/>
            <p:cNvSpPr>
              <a:spLocks noChangeArrowheads="1"/>
            </p:cNvSpPr>
            <p:nvPr/>
          </p:nvSpPr>
          <p:spPr bwMode="auto">
            <a:xfrm>
              <a:off x="5257281" y="3099777"/>
              <a:ext cx="33813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U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  <p:sp>
          <p:nvSpPr>
            <p:cNvPr id="43050" name="Line 56"/>
            <p:cNvSpPr>
              <a:spLocks noChangeShapeType="1"/>
            </p:cNvSpPr>
            <p:nvPr/>
          </p:nvSpPr>
          <p:spPr bwMode="auto">
            <a:xfrm>
              <a:off x="6613526" y="36004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51" name="Line 57"/>
            <p:cNvSpPr>
              <a:spLocks noChangeShapeType="1"/>
            </p:cNvSpPr>
            <p:nvPr/>
          </p:nvSpPr>
          <p:spPr bwMode="auto">
            <a:xfrm>
              <a:off x="6613526" y="3676650"/>
              <a:ext cx="228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52" name="Line 58"/>
            <p:cNvSpPr>
              <a:spLocks noChangeShapeType="1"/>
            </p:cNvSpPr>
            <p:nvPr/>
          </p:nvSpPr>
          <p:spPr bwMode="auto">
            <a:xfrm flipH="1">
              <a:off x="6724662" y="3676650"/>
              <a:ext cx="3163" cy="6291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53" name="Line 59"/>
            <p:cNvSpPr>
              <a:spLocks noChangeShapeType="1"/>
            </p:cNvSpPr>
            <p:nvPr/>
          </p:nvSpPr>
          <p:spPr bwMode="auto">
            <a:xfrm flipV="1">
              <a:off x="6727826" y="3013075"/>
              <a:ext cx="0" cy="587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54" name="Freeform 67"/>
            <p:cNvSpPr/>
            <p:nvPr/>
          </p:nvSpPr>
          <p:spPr bwMode="auto">
            <a:xfrm>
              <a:off x="5659438" y="3822700"/>
              <a:ext cx="2833687" cy="488950"/>
            </a:xfrm>
            <a:custGeom>
              <a:avLst/>
              <a:gdLst>
                <a:gd name="T0" fmla="*/ 0 w 2064"/>
                <a:gd name="T1" fmla="*/ 0 h 336"/>
                <a:gd name="T2" fmla="*/ 0 w 2064"/>
                <a:gd name="T3" fmla="*/ 2147483646 h 336"/>
                <a:gd name="T4" fmla="*/ 2147483646 w 2064"/>
                <a:gd name="T5" fmla="*/ 2147483646 h 336"/>
                <a:gd name="T6" fmla="*/ 0 60000 65536"/>
                <a:gd name="T7" fmla="*/ 0 60000 65536"/>
                <a:gd name="T8" fmla="*/ 0 60000 65536"/>
                <a:gd name="T9" fmla="*/ 0 w 2064"/>
                <a:gd name="T10" fmla="*/ 0 h 336"/>
                <a:gd name="T11" fmla="*/ 2064 w 206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4" h="336">
                  <a:moveTo>
                    <a:pt x="0" y="0"/>
                  </a:moveTo>
                  <a:lnTo>
                    <a:pt x="0" y="336"/>
                  </a:lnTo>
                  <a:lnTo>
                    <a:pt x="2064" y="33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55" name="Freeform 68"/>
            <p:cNvSpPr/>
            <p:nvPr/>
          </p:nvSpPr>
          <p:spPr bwMode="auto">
            <a:xfrm>
              <a:off x="5659439" y="3013075"/>
              <a:ext cx="266698" cy="441325"/>
            </a:xfrm>
            <a:custGeom>
              <a:avLst/>
              <a:gdLst>
                <a:gd name="T0" fmla="*/ 0 w 1392"/>
                <a:gd name="T1" fmla="*/ 2147483646 h 336"/>
                <a:gd name="T2" fmla="*/ 0 w 1392"/>
                <a:gd name="T3" fmla="*/ 0 h 336"/>
                <a:gd name="T4" fmla="*/ 0 w 1392"/>
                <a:gd name="T5" fmla="*/ 0 h 336"/>
                <a:gd name="T6" fmla="*/ 0 60000 65536"/>
                <a:gd name="T7" fmla="*/ 0 60000 65536"/>
                <a:gd name="T8" fmla="*/ 0 60000 65536"/>
                <a:gd name="T9" fmla="*/ 0 w 1392"/>
                <a:gd name="T10" fmla="*/ 0 h 336"/>
                <a:gd name="T11" fmla="*/ 1392 w 1392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2" h="336">
                  <a:moveTo>
                    <a:pt x="0" y="336"/>
                  </a:moveTo>
                  <a:lnTo>
                    <a:pt x="0" y="0"/>
                  </a:lnTo>
                  <a:lnTo>
                    <a:pt x="1392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43056" name="组合 3"/>
            <p:cNvGrpSpPr/>
            <p:nvPr/>
          </p:nvGrpSpPr>
          <p:grpSpPr bwMode="auto">
            <a:xfrm rot="-5400000">
              <a:off x="5859760" y="2988568"/>
              <a:ext cx="228600" cy="76200"/>
              <a:chOff x="6765926" y="3752850"/>
              <a:chExt cx="228600" cy="76200"/>
            </a:xfrm>
          </p:grpSpPr>
          <p:sp>
            <p:nvSpPr>
              <p:cNvPr id="43059" name="Line 56"/>
              <p:cNvSpPr>
                <a:spLocks noChangeShapeType="1"/>
              </p:cNvSpPr>
              <p:nvPr/>
            </p:nvSpPr>
            <p:spPr bwMode="auto">
              <a:xfrm>
                <a:off x="6765926" y="3752850"/>
                <a:ext cx="228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3060" name="Line 57"/>
              <p:cNvSpPr>
                <a:spLocks noChangeShapeType="1"/>
              </p:cNvSpPr>
              <p:nvPr/>
            </p:nvSpPr>
            <p:spPr bwMode="auto">
              <a:xfrm>
                <a:off x="6765926" y="3829050"/>
                <a:ext cx="228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3057" name="Line 59"/>
            <p:cNvSpPr>
              <a:spLocks noChangeShapeType="1"/>
            </p:cNvSpPr>
            <p:nvPr/>
          </p:nvSpPr>
          <p:spPr bwMode="auto">
            <a:xfrm flipH="1">
              <a:off x="6010572" y="3003525"/>
              <a:ext cx="1242707" cy="127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058" name="Rectangle 47"/>
            <p:cNvSpPr>
              <a:spLocks noChangeArrowheads="1"/>
            </p:cNvSpPr>
            <p:nvPr/>
          </p:nvSpPr>
          <p:spPr bwMode="auto">
            <a:xfrm>
              <a:off x="5841503" y="2525069"/>
              <a:ext cx="33813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i="1"/>
                <a:t>C</a:t>
              </a:r>
              <a:r>
                <a:rPr kumimoji="0" lang="en-US" altLang="zh-CN" sz="2000" baseline="-25000"/>
                <a:t>a</a:t>
              </a:r>
              <a:endParaRPr kumimoji="0" lang="en-US" altLang="zh-CN" sz="2000"/>
            </a:p>
          </p:txBody>
        </p:sp>
      </p:grpSp>
      <p:sp>
        <p:nvSpPr>
          <p:cNvPr id="9" name="矩形 8"/>
          <p:cNvSpPr/>
          <p:nvPr/>
        </p:nvSpPr>
        <p:spPr>
          <a:xfrm>
            <a:off x="493802" y="5085707"/>
            <a:ext cx="6338595" cy="4616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推论：</a:t>
            </a:r>
            <a:r>
              <a:rPr lang="zh-CN" altLang="en-US" sz="2400" b="1" dirty="0">
                <a:solidFill>
                  <a:srgbClr val="0000FF"/>
                </a:solidFill>
              </a:rPr>
              <a:t>要求放大器的输入阻抗尽</a:t>
            </a:r>
            <a:r>
              <a:rPr lang="en-US" altLang="zh-CN" sz="2400" b="1" i="1" dirty="0">
                <a:solidFill>
                  <a:srgbClr val="FFC000"/>
                </a:solidFill>
              </a:rPr>
              <a:t>R </a:t>
            </a:r>
            <a:r>
              <a:rPr lang="zh-CN" altLang="en-US" sz="2400" b="1" dirty="0">
                <a:solidFill>
                  <a:srgbClr val="0000FF"/>
                </a:solidFill>
              </a:rPr>
              <a:t>量大！！！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71010" y="1712512"/>
            <a:ext cx="46890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B0F0"/>
                </a:solidFill>
              </a:rPr>
              <a:t>从设计角度，要求</a:t>
            </a:r>
            <a:r>
              <a:rPr lang="zh-CN" altLang="en-US" sz="2800" b="1" i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</a:t>
            </a:r>
            <a:r>
              <a:rPr lang="en-US" altLang="zh-CN" b="1" i="1" baseline="-25000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0</a:t>
            </a:r>
            <a:r>
              <a:rPr lang="en-US" altLang="zh-CN" sz="2800" b="1" i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 = 1/ </a:t>
            </a:r>
            <a:r>
              <a:rPr lang="zh-CN" altLang="en-US" sz="2400" b="1" dirty="0">
                <a:solidFill>
                  <a:srgbClr val="00B0F0"/>
                </a:solidFill>
                <a:sym typeface="Symbol" panose="05050102010706020507" pitchFamily="18" charset="2"/>
              </a:rPr>
              <a:t>小，</a:t>
            </a:r>
            <a:endParaRPr lang="en-US" altLang="zh-CN" sz="2400" b="1" dirty="0">
              <a:solidFill>
                <a:srgbClr val="00B0F0"/>
              </a:solidFill>
              <a:sym typeface="Symbol" panose="05050102010706020507" pitchFamily="18" charset="2"/>
            </a:endParaRPr>
          </a:p>
          <a:p>
            <a:pPr>
              <a:defRPr/>
            </a:pPr>
            <a:r>
              <a:rPr lang="en-US" altLang="zh-CN" sz="2400" b="1" dirty="0">
                <a:solidFill>
                  <a:srgbClr val="00B0F0"/>
                </a:solidFill>
                <a:sym typeface="Symbol" panose="05050102010706020507" pitchFamily="18" charset="2"/>
              </a:rPr>
              <a:t>      </a:t>
            </a:r>
            <a:r>
              <a:rPr lang="zh-CN" altLang="en-US" sz="2400" b="1" dirty="0">
                <a:solidFill>
                  <a:srgbClr val="00B0F0"/>
                </a:solidFill>
                <a:sym typeface="Symbol" panose="05050102010706020507" pitchFamily="18" charset="2"/>
              </a:rPr>
              <a:t>即</a:t>
            </a:r>
            <a:r>
              <a:rPr lang="zh-CN" altLang="en-US" sz="2400" b="1" dirty="0">
                <a:solidFill>
                  <a:srgbClr val="00B0F0"/>
                </a:solidFill>
              </a:rPr>
              <a:t>时间常数</a:t>
            </a:r>
            <a:r>
              <a:rPr lang="en-US" altLang="zh-CN" sz="3200" b="1" i="1" dirty="0">
                <a:solidFill>
                  <a:srgbClr val="FF0000"/>
                </a:solidFill>
                <a:sym typeface="Symbol" panose="05050102010706020507" pitchFamily="18" charset="2"/>
              </a:rPr>
              <a:t> </a:t>
            </a:r>
            <a:r>
              <a:rPr lang="zh-CN" altLang="en-US" sz="2400" b="1" dirty="0">
                <a:solidFill>
                  <a:srgbClr val="00B0F0"/>
                </a:solidFill>
              </a:rPr>
              <a:t>要大：</a:t>
            </a:r>
            <a:r>
              <a:rPr lang="en-US" altLang="zh-CN" sz="2400" b="1" dirty="0">
                <a:solidFill>
                  <a:srgbClr val="00B0F0"/>
                </a:solidFill>
              </a:rPr>
              <a:t> </a:t>
            </a:r>
          </a:p>
          <a:p>
            <a:pPr>
              <a:defRPr/>
            </a:pP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            </a:t>
            </a:r>
            <a:r>
              <a:rPr lang="en-US" altLang="zh-CN" sz="2400" b="1" i="1" dirty="0">
                <a:solidFill>
                  <a:srgbClr val="FFC000"/>
                </a:solidFill>
                <a:latin typeface="+mn-lt"/>
              </a:rPr>
              <a:t>τ </a:t>
            </a:r>
            <a:r>
              <a:rPr lang="en-US" altLang="zh-CN" sz="2400" b="1" i="1" dirty="0">
                <a:solidFill>
                  <a:srgbClr val="FFC000"/>
                </a:solidFill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</a:rPr>
              <a:t>=</a:t>
            </a:r>
            <a:r>
              <a:rPr lang="en-US" altLang="zh-CN" sz="2400" b="1" i="1" dirty="0">
                <a:solidFill>
                  <a:srgbClr val="FFC000"/>
                </a:solidFill>
                <a:latin typeface="+mn-lt"/>
              </a:rPr>
              <a:t>R </a:t>
            </a:r>
            <a:r>
              <a:rPr lang="en-US" altLang="zh-CN" sz="2400" b="1" dirty="0">
                <a:solidFill>
                  <a:srgbClr val="FFC000"/>
                </a:solidFill>
                <a:latin typeface="+mn-lt"/>
              </a:rPr>
              <a:t>(</a:t>
            </a:r>
            <a:r>
              <a:rPr lang="en-US" altLang="zh-CN" sz="2400" b="1" i="1" dirty="0" err="1">
                <a:solidFill>
                  <a:srgbClr val="FFC000"/>
                </a:solidFill>
                <a:latin typeface="+mn-lt"/>
              </a:rPr>
              <a:t>C</a:t>
            </a:r>
            <a:r>
              <a:rPr lang="en-US" altLang="zh-CN" sz="2400" b="1" baseline="-25000" dirty="0" err="1">
                <a:solidFill>
                  <a:srgbClr val="FFC000"/>
                </a:solidFill>
                <a:latin typeface="+mn-lt"/>
              </a:rPr>
              <a:t>a</a:t>
            </a:r>
            <a:r>
              <a:rPr lang="en-US" altLang="zh-CN" sz="2400" b="1" dirty="0" err="1">
                <a:solidFill>
                  <a:srgbClr val="FFC000"/>
                </a:solidFill>
                <a:latin typeface="+mn-lt"/>
              </a:rPr>
              <a:t>+</a:t>
            </a:r>
            <a:r>
              <a:rPr lang="en-US" altLang="zh-CN" sz="2400" b="1" i="1" dirty="0" err="1">
                <a:solidFill>
                  <a:srgbClr val="FFC000"/>
                </a:solidFill>
                <a:latin typeface="+mn-lt"/>
              </a:rPr>
              <a:t>C</a:t>
            </a:r>
            <a:r>
              <a:rPr lang="en-US" altLang="zh-CN" sz="2400" b="1" baseline="-25000" dirty="0" err="1">
                <a:solidFill>
                  <a:srgbClr val="FFC000"/>
                </a:solidFill>
                <a:latin typeface="+mn-lt"/>
              </a:rPr>
              <a:t>c</a:t>
            </a:r>
            <a:r>
              <a:rPr lang="en-US" altLang="zh-CN" sz="2400" b="1" dirty="0" err="1">
                <a:solidFill>
                  <a:srgbClr val="FFC000"/>
                </a:solidFill>
                <a:latin typeface="+mn-lt"/>
              </a:rPr>
              <a:t>+C</a:t>
            </a:r>
            <a:r>
              <a:rPr lang="en-US" altLang="zh-CN" sz="2400" b="1" i="1" baseline="-25000" dirty="0" err="1">
                <a:solidFill>
                  <a:srgbClr val="FFC000"/>
                </a:solidFill>
                <a:latin typeface="+mn-lt"/>
              </a:rPr>
              <a:t>i</a:t>
            </a:r>
            <a:r>
              <a:rPr lang="en-US" altLang="zh-CN" sz="2400" b="1" i="1" baseline="-25000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+mn-lt"/>
              </a:rPr>
              <a:t>)</a:t>
            </a:r>
            <a:endParaRPr lang="zh-CN" altLang="en-US" sz="24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787400" y="3146668"/>
            <a:ext cx="35702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但是回路电容又不能太大，</a:t>
            </a:r>
            <a:endParaRPr kumimoji="0" lang="en-US" altLang="zh-CN" sz="22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否则影响灵敏度，因为</a:t>
            </a:r>
            <a:endParaRPr kumimoji="0" lang="zh-CN" altLang="en-US" sz="22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3020" name="Group 14"/>
          <p:cNvGrpSpPr/>
          <p:nvPr/>
        </p:nvGrpSpPr>
        <p:grpSpPr bwMode="auto">
          <a:xfrm>
            <a:off x="5508625" y="3141663"/>
            <a:ext cx="3744913" cy="2092325"/>
            <a:chOff x="22" y="2568"/>
            <a:chExt cx="2359" cy="1318"/>
          </a:xfrm>
        </p:grpSpPr>
        <p:grpSp>
          <p:nvGrpSpPr>
            <p:cNvPr id="43023" name="Group 15"/>
            <p:cNvGrpSpPr/>
            <p:nvPr/>
          </p:nvGrpSpPr>
          <p:grpSpPr bwMode="auto">
            <a:xfrm>
              <a:off x="567" y="2568"/>
              <a:ext cx="1542" cy="1044"/>
              <a:chOff x="431" y="2568"/>
              <a:chExt cx="1542" cy="1044"/>
            </a:xfrm>
          </p:grpSpPr>
          <p:sp>
            <p:nvSpPr>
              <p:cNvPr id="43028" name="Line 16"/>
              <p:cNvSpPr>
                <a:spLocks noChangeShapeType="1"/>
              </p:cNvSpPr>
              <p:nvPr/>
            </p:nvSpPr>
            <p:spPr bwMode="auto">
              <a:xfrm>
                <a:off x="431" y="3612"/>
                <a:ext cx="154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29" name="Line 17"/>
              <p:cNvSpPr>
                <a:spLocks noChangeShapeType="1"/>
              </p:cNvSpPr>
              <p:nvPr/>
            </p:nvSpPr>
            <p:spPr bwMode="auto">
              <a:xfrm flipV="1">
                <a:off x="431" y="2568"/>
                <a:ext cx="0" cy="10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30" name="Line 18"/>
              <p:cNvSpPr>
                <a:spLocks noChangeShapeType="1"/>
              </p:cNvSpPr>
              <p:nvPr/>
            </p:nvSpPr>
            <p:spPr bwMode="auto">
              <a:xfrm flipV="1">
                <a:off x="431" y="3067"/>
                <a:ext cx="362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31" name="Line 19"/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9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32" name="Line 20"/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0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33" name="Line 21"/>
              <p:cNvSpPr>
                <a:spLocks noChangeShapeType="1"/>
              </p:cNvSpPr>
              <p:nvPr/>
            </p:nvSpPr>
            <p:spPr bwMode="auto">
              <a:xfrm>
                <a:off x="1338" y="3067"/>
                <a:ext cx="0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24" name="Text Box 22"/>
            <p:cNvSpPr txBox="1">
              <a:spLocks noChangeArrowheads="1"/>
            </p:cNvSpPr>
            <p:nvPr/>
          </p:nvSpPr>
          <p:spPr bwMode="auto">
            <a:xfrm>
              <a:off x="22" y="2659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|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000" i="1" baseline="-2500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(j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)|</a:t>
              </a:r>
              <a:endParaRPr lang="en-US" altLang="zh-CN" sz="2000" i="1" baseline="-2500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  <p:sp>
          <p:nvSpPr>
            <p:cNvPr id="43025" name="Text Box 23"/>
            <p:cNvSpPr txBox="1">
              <a:spLocks noChangeArrowheads="1"/>
            </p:cNvSpPr>
            <p:nvPr/>
          </p:nvSpPr>
          <p:spPr bwMode="auto">
            <a:xfrm>
              <a:off x="601" y="3571"/>
              <a:ext cx="691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1800" i="1" baseline="-25000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0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=1/</a:t>
              </a:r>
              <a:r>
                <a:rPr lang="el-GR" altLang="zh-CN" sz="2000" i="1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τ</a:t>
              </a:r>
              <a:endParaRPr lang="el-GR" altLang="zh-CN" sz="2000" i="1" baseline="-250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026" name="Text Box 24"/>
            <p:cNvSpPr txBox="1">
              <a:spLocks noChangeArrowheads="1"/>
            </p:cNvSpPr>
            <p:nvPr/>
          </p:nvSpPr>
          <p:spPr bwMode="auto">
            <a:xfrm>
              <a:off x="1746" y="3563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endParaRPr lang="el-GR" altLang="zh-CN" sz="2000" i="1" baseline="-25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027" name="Text Box 25"/>
            <p:cNvSpPr txBox="1">
              <a:spLocks noChangeArrowheads="1"/>
            </p:cNvSpPr>
            <p:nvPr/>
          </p:nvSpPr>
          <p:spPr bwMode="auto">
            <a:xfrm>
              <a:off x="1401" y="3200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000" i="1" baseline="-2500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(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  <a:cs typeface="Times New Roman" panose="02020603050405020304" pitchFamily="18" charset="0"/>
                </a:rPr>
                <a:t>∞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)</a:t>
              </a:r>
              <a:endParaRPr lang="en-US" altLang="zh-CN" sz="2000" i="1" baseline="-2500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</p:grpSp>
      <p:pic>
        <p:nvPicPr>
          <p:cNvPr id="43021" name="图片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37928"/>
            <a:ext cx="27432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 Box 11"/>
          <p:cNvSpPr txBox="1">
            <a:spLocks noChangeArrowheads="1"/>
          </p:cNvSpPr>
          <p:nvPr/>
        </p:nvSpPr>
        <p:spPr bwMode="auto">
          <a:xfrm>
            <a:off x="110331" y="5660196"/>
            <a:ext cx="8639175" cy="1422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还有个问题：回路电容受电缆</a:t>
            </a:r>
            <a:r>
              <a:rPr kumimoji="0"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分布电容</a:t>
            </a:r>
            <a:r>
              <a:rPr kumimoji="0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的影响较大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，改变电缆须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重新校准灵敏度！</a:t>
            </a:r>
            <a:endParaRPr kumimoji="0"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" name="矩形 119">
            <a:extLst>
              <a:ext uri="{FF2B5EF4-FFF2-40B4-BE49-F238E27FC236}">
                <a16:creationId xmlns:a16="http://schemas.microsoft.com/office/drawing/2014/main" id="{B9C7625F-74E5-4729-A113-E6EB5BD02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1252538"/>
            <a:ext cx="3127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宋体" panose="02010600030101010101" pitchFamily="2" charset="-122"/>
              <a:buAutoNum type="circleNumDbPlain" startAt="6"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讨论：</a:t>
            </a: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灵敏度</a:t>
            </a:r>
            <a:r>
              <a:rPr kumimoji="0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     </a:t>
            </a:r>
            <a:endParaRPr kumimoji="0" lang="zh-CN" altLang="en-US" sz="24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45"/>
          <p:cNvGraphicFramePr>
            <a:graphicFrameLocks noChangeAspect="1"/>
          </p:cNvGraphicFramePr>
          <p:nvPr/>
        </p:nvGraphicFramePr>
        <p:xfrm>
          <a:off x="1235075" y="4165426"/>
          <a:ext cx="3313113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0" name="Equation" r:id="rId4" imgW="1778000" imgH="1193800" progId="Equation.DSMT4">
                  <p:embed/>
                </p:oleObj>
              </mc:Choice>
              <mc:Fallback>
                <p:oleObj name="Equation" r:id="rId4" imgW="1778000" imgH="11938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4165426"/>
                        <a:ext cx="3313113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03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94688" y="6200775"/>
            <a:ext cx="385762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7D0DE1-AFCE-4919-8F72-59EDEF46286C}" type="slidenum">
              <a:rPr lang="en-US" altLang="zh-CN" sz="1400" smtClean="0"/>
              <a:t>34</a:t>
            </a:fld>
            <a:endParaRPr lang="en-US" altLang="zh-CN" sz="1400"/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6030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前置测量电路</a:t>
            </a:r>
            <a:r>
              <a:rPr kumimoji="0" lang="en-US" altLang="zh-CN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800" b="1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电荷放大器</a:t>
            </a:r>
          </a:p>
        </p:txBody>
      </p:sp>
      <p:sp>
        <p:nvSpPr>
          <p:cNvPr id="44038" name="Text Box 4"/>
          <p:cNvSpPr txBox="1">
            <a:spLocks noChangeArrowheads="1"/>
          </p:cNvSpPr>
          <p:nvPr/>
        </p:nvSpPr>
        <p:spPr bwMode="auto">
          <a:xfrm>
            <a:off x="395288" y="1196975"/>
            <a:ext cx="2447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0" lang="zh-CN" altLang="en-US" sz="2800" b="1">
                <a:latin typeface="楷体_GB2312" pitchFamily="49" charset="-122"/>
                <a:ea typeface="楷体_GB2312" pitchFamily="49" charset="-122"/>
              </a:rPr>
              <a:t>电荷放大器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582613" y="2490788"/>
            <a:ext cx="4013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ea typeface="楷体_GB2312" pitchFamily="49" charset="-122"/>
              </a:rPr>
              <a:t>一种具有深度负反馈的高增益放大器</a:t>
            </a:r>
            <a:endParaRPr lang="en-US" altLang="zh-CN" sz="2400" b="1">
              <a:solidFill>
                <a:srgbClr val="0000FF"/>
              </a:solidFill>
              <a:ea typeface="楷体_GB2312" pitchFamily="49" charset="-122"/>
            </a:endParaRPr>
          </a:p>
        </p:txBody>
      </p:sp>
      <p:cxnSp>
        <p:nvCxnSpPr>
          <p:cNvPr id="44040" name="直接连接符 52"/>
          <p:cNvCxnSpPr>
            <a:cxnSpLocks noChangeShapeType="1"/>
          </p:cNvCxnSpPr>
          <p:nvPr/>
        </p:nvCxnSpPr>
        <p:spPr bwMode="auto">
          <a:xfrm>
            <a:off x="4991100" y="6910388"/>
            <a:ext cx="720725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cxnSp>
      <p:cxnSp>
        <p:nvCxnSpPr>
          <p:cNvPr id="44041" name="直接连接符 55"/>
          <p:cNvCxnSpPr>
            <a:cxnSpLocks noChangeShapeType="1"/>
          </p:cNvCxnSpPr>
          <p:nvPr/>
        </p:nvCxnSpPr>
        <p:spPr bwMode="auto">
          <a:xfrm>
            <a:off x="2193131" y="6381328"/>
            <a:ext cx="792163" cy="0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2" name="直接连接符 57"/>
          <p:cNvCxnSpPr>
            <a:cxnSpLocks noChangeShapeType="1"/>
          </p:cNvCxnSpPr>
          <p:nvPr/>
        </p:nvCxnSpPr>
        <p:spPr bwMode="auto">
          <a:xfrm>
            <a:off x="3417888" y="6381328"/>
            <a:ext cx="935037" cy="0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3" name="矩形 60"/>
          <p:cNvSpPr>
            <a:spLocks noChangeArrowheads="1"/>
          </p:cNvSpPr>
          <p:nvPr/>
        </p:nvSpPr>
        <p:spPr bwMode="auto">
          <a:xfrm>
            <a:off x="2306638" y="6353001"/>
            <a:ext cx="53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楷体_GB2312" pitchFamily="49" charset="-122"/>
              </a:rPr>
              <a:t>C’</a:t>
            </a:r>
            <a:r>
              <a:rPr lang="en-US" altLang="zh-CN" sz="2000" baseline="-25000">
                <a:ea typeface="楷体_GB2312" pitchFamily="49" charset="-122"/>
              </a:rPr>
              <a:t>F</a:t>
            </a: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4044" name="矩形 61"/>
          <p:cNvSpPr>
            <a:spLocks noChangeArrowheads="1"/>
          </p:cNvSpPr>
          <p:nvPr/>
        </p:nvSpPr>
        <p:spPr bwMode="auto">
          <a:xfrm>
            <a:off x="3490913" y="6297687"/>
            <a:ext cx="625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i="1">
                <a:ea typeface="楷体_GB2312" pitchFamily="49" charset="-122"/>
              </a:rPr>
              <a:t>1/R’</a:t>
            </a: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3" name="箭头: 右 52"/>
          <p:cNvSpPr>
            <a:spLocks noChangeArrowheads="1"/>
          </p:cNvSpPr>
          <p:nvPr/>
        </p:nvSpPr>
        <p:spPr bwMode="auto">
          <a:xfrm>
            <a:off x="1377950" y="1976438"/>
            <a:ext cx="768350" cy="357187"/>
          </a:xfrm>
          <a:prstGeom prst="rightArrow">
            <a:avLst>
              <a:gd name="adj1" fmla="val 50000"/>
              <a:gd name="adj2" fmla="val 49894"/>
            </a:avLst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4046" name="矩形 2"/>
          <p:cNvSpPr>
            <a:spLocks noChangeArrowheads="1"/>
          </p:cNvSpPr>
          <p:nvPr/>
        </p:nvSpPr>
        <p:spPr bwMode="auto">
          <a:xfrm>
            <a:off x="2322513" y="1893888"/>
            <a:ext cx="19748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2800">
                <a:solidFill>
                  <a:srgbClr val="FFC000"/>
                </a:solidFill>
              </a:rPr>
              <a:t>电荷</a:t>
            </a:r>
            <a:r>
              <a:rPr lang="zh-CN" altLang="en-US" sz="2800">
                <a:solidFill>
                  <a:srgbClr val="FFC000"/>
                </a:solidFill>
                <a:sym typeface="Symbol" panose="05050102010706020507" pitchFamily="18" charset="2"/>
              </a:rPr>
              <a:t>电压</a:t>
            </a:r>
            <a:endParaRPr lang="zh-CN" altLang="en-US" sz="2800">
              <a:solidFill>
                <a:srgbClr val="FFC000"/>
              </a:solidFill>
            </a:endParaRPr>
          </a:p>
        </p:txBody>
      </p:sp>
      <p:sp>
        <p:nvSpPr>
          <p:cNvPr id="44047" name="矩形 3"/>
          <p:cNvSpPr>
            <a:spLocks noChangeArrowheads="1"/>
          </p:cNvSpPr>
          <p:nvPr/>
        </p:nvSpPr>
        <p:spPr bwMode="auto">
          <a:xfrm>
            <a:off x="5008563" y="4187825"/>
            <a:ext cx="3659078" cy="2053896"/>
          </a:xfrm>
          <a:prstGeom prst="rect">
            <a:avLst/>
          </a:prstGeom>
          <a:solidFill>
            <a:srgbClr val="EBF5FF"/>
          </a:solidFill>
          <a:ln w="9525">
            <a:solidFill>
              <a:srgbClr val="FFC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条件</a:t>
            </a:r>
            <a:r>
              <a:rPr lang="zh-CN" altLang="en-US" b="1" dirty="0"/>
              <a:t>：</a:t>
            </a:r>
            <a:r>
              <a:rPr lang="zh-CN" altLang="en-US" b="1" dirty="0">
                <a:solidFill>
                  <a:srgbClr val="00CCFF"/>
                </a:solidFill>
              </a:rPr>
              <a:t>开环增益</a:t>
            </a:r>
            <a:r>
              <a:rPr lang="en-US" altLang="zh-CN" b="1" i="1" dirty="0">
                <a:solidFill>
                  <a:srgbClr val="00CCFF"/>
                </a:solidFill>
              </a:rPr>
              <a:t>A</a:t>
            </a:r>
            <a:r>
              <a:rPr lang="en-US" altLang="zh-CN" b="1" baseline="-25000" dirty="0">
                <a:solidFill>
                  <a:srgbClr val="00CCFF"/>
                </a:solidFill>
              </a:rPr>
              <a:t>0</a:t>
            </a:r>
            <a:r>
              <a:rPr lang="zh-CN" altLang="en-US" b="1" dirty="0">
                <a:solidFill>
                  <a:srgbClr val="00CCFF"/>
                </a:solidFill>
              </a:rPr>
              <a:t>足够大</a:t>
            </a:r>
            <a:endParaRPr lang="en-US" altLang="zh-CN" b="1" dirty="0">
              <a:solidFill>
                <a:srgbClr val="00CCFF"/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en-US" altLang="zh-CN" b="1" dirty="0"/>
              <a:t>          </a:t>
            </a:r>
            <a:r>
              <a:rPr lang="zh-CN" altLang="en-US" b="1" dirty="0">
                <a:solidFill>
                  <a:srgbClr val="00CCFF"/>
                </a:solidFill>
              </a:rPr>
              <a:t>输入阻抗</a:t>
            </a:r>
            <a:r>
              <a:rPr lang="en-US" altLang="zh-CN" b="1" i="1" dirty="0">
                <a:solidFill>
                  <a:srgbClr val="00CCFF"/>
                </a:solidFill>
              </a:rPr>
              <a:t>R </a:t>
            </a:r>
            <a:r>
              <a:rPr lang="zh-CN" altLang="en-US" b="1" dirty="0">
                <a:solidFill>
                  <a:srgbClr val="00CCFF"/>
                </a:solidFill>
              </a:rPr>
              <a:t>很高</a:t>
            </a:r>
            <a:endParaRPr lang="en-US" altLang="zh-CN" b="1" dirty="0">
              <a:solidFill>
                <a:srgbClr val="00CCFF"/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效果</a:t>
            </a:r>
            <a:r>
              <a:rPr lang="zh-CN" altLang="en-US" b="1" dirty="0"/>
              <a:t>：放大器输入端几乎没有</a:t>
            </a:r>
            <a:endParaRPr lang="en-US" altLang="zh-CN" b="1" dirty="0"/>
          </a:p>
          <a:p>
            <a:pPr algn="just" eaLnBrk="1" hangingPunct="1">
              <a:lnSpc>
                <a:spcPct val="130000"/>
              </a:lnSpc>
            </a:pPr>
            <a:r>
              <a:rPr lang="en-US" altLang="zh-CN" b="1" dirty="0"/>
              <a:t>          </a:t>
            </a:r>
            <a:r>
              <a:rPr lang="zh-CN" altLang="en-US" b="1" dirty="0"/>
              <a:t>分流，</a:t>
            </a:r>
            <a:r>
              <a:rPr lang="zh-CN" altLang="en-US" b="1" dirty="0">
                <a:solidFill>
                  <a:srgbClr val="0000FF"/>
                </a:solidFill>
              </a:rPr>
              <a:t>电流仅流入反馈</a:t>
            </a:r>
            <a:endParaRPr lang="en-US" altLang="zh-CN" b="1" dirty="0">
              <a:solidFill>
                <a:srgbClr val="0000FF"/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          </a:t>
            </a:r>
            <a:r>
              <a:rPr lang="zh-CN" altLang="en-US" b="1" dirty="0">
                <a:solidFill>
                  <a:srgbClr val="0000FF"/>
                </a:solidFill>
              </a:rPr>
              <a:t>回路</a:t>
            </a:r>
            <a:r>
              <a:rPr lang="en-US" altLang="zh-CN" b="1" i="1" dirty="0">
                <a:solidFill>
                  <a:srgbClr val="0000FF"/>
                </a:solidFill>
              </a:rPr>
              <a:t>C</a:t>
            </a:r>
            <a:r>
              <a:rPr lang="en-US" altLang="zh-CN" b="1" baseline="-25000" dirty="0">
                <a:solidFill>
                  <a:srgbClr val="0000FF"/>
                </a:solidFill>
              </a:rPr>
              <a:t>F</a:t>
            </a:r>
            <a:r>
              <a:rPr lang="zh-CN" altLang="en-US" b="1" dirty="0">
                <a:solidFill>
                  <a:srgbClr val="0000FF"/>
                </a:solidFill>
              </a:rPr>
              <a:t>与</a:t>
            </a:r>
            <a:r>
              <a:rPr lang="en-US" altLang="zh-CN" b="1" i="1" dirty="0">
                <a:solidFill>
                  <a:srgbClr val="0000FF"/>
                </a:solidFill>
              </a:rPr>
              <a:t>R</a:t>
            </a:r>
            <a:r>
              <a:rPr lang="en-US" altLang="zh-CN" b="1" baseline="-25000" dirty="0">
                <a:solidFill>
                  <a:srgbClr val="0000FF"/>
                </a:solidFill>
              </a:rPr>
              <a:t>F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0550" y="3562350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反馈电流 </a:t>
            </a:r>
            <a:r>
              <a:rPr lang="en-US" altLang="zh-CN" sz="2400" b="1" i="1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zh-CN" altLang="en-US" sz="2400" b="1" dirty="0"/>
              <a:t>的表达式为：</a:t>
            </a:r>
          </a:p>
        </p:txBody>
      </p:sp>
      <p:grpSp>
        <p:nvGrpSpPr>
          <p:cNvPr id="44049" name="组合 7"/>
          <p:cNvGrpSpPr/>
          <p:nvPr/>
        </p:nvGrpSpPr>
        <p:grpSpPr bwMode="auto">
          <a:xfrm>
            <a:off x="5075238" y="620713"/>
            <a:ext cx="3857625" cy="3309937"/>
            <a:chOff x="5076031" y="620688"/>
            <a:chExt cx="3856038" cy="3309938"/>
          </a:xfrm>
        </p:grpSpPr>
        <p:grpSp>
          <p:nvGrpSpPr>
            <p:cNvPr id="44050" name="Group 47"/>
            <p:cNvGrpSpPr/>
            <p:nvPr/>
          </p:nvGrpSpPr>
          <p:grpSpPr bwMode="auto">
            <a:xfrm>
              <a:off x="5076031" y="620688"/>
              <a:ext cx="3856038" cy="3309938"/>
              <a:chOff x="3152" y="1979"/>
              <a:chExt cx="2429" cy="2085"/>
            </a:xfrm>
          </p:grpSpPr>
          <p:grpSp>
            <p:nvGrpSpPr>
              <p:cNvPr id="44052" name="Group 44"/>
              <p:cNvGrpSpPr/>
              <p:nvPr/>
            </p:nvGrpSpPr>
            <p:grpSpPr bwMode="auto">
              <a:xfrm>
                <a:off x="3152" y="1979"/>
                <a:ext cx="2262" cy="1814"/>
                <a:chOff x="3152" y="1979"/>
                <a:chExt cx="2262" cy="1814"/>
              </a:xfrm>
            </p:grpSpPr>
            <p:sp>
              <p:nvSpPr>
                <p:cNvPr id="44054" name="Rectangle 9"/>
                <p:cNvSpPr>
                  <a:spLocks noChangeArrowheads="1"/>
                </p:cNvSpPr>
                <p:nvPr/>
              </p:nvSpPr>
              <p:spPr bwMode="auto">
                <a:xfrm>
                  <a:off x="3152" y="3058"/>
                  <a:ext cx="222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q</a:t>
                  </a:r>
                  <a:endParaRPr kumimoji="0" lang="en-US" altLang="zh-CN" sz="2000"/>
                </a:p>
              </p:txBody>
            </p:sp>
            <p:sp>
              <p:nvSpPr>
                <p:cNvPr id="44055" name="AutoShape 10"/>
                <p:cNvSpPr>
                  <a:spLocks noChangeArrowheads="1"/>
                </p:cNvSpPr>
                <p:nvPr/>
              </p:nvSpPr>
              <p:spPr bwMode="auto">
                <a:xfrm rot="5400000">
                  <a:off x="4528" y="2726"/>
                  <a:ext cx="488" cy="543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4056" name="Rectangle 11"/>
                <p:cNvSpPr>
                  <a:spLocks noChangeArrowheads="1"/>
                </p:cNvSpPr>
                <p:nvPr/>
              </p:nvSpPr>
              <p:spPr bwMode="auto">
                <a:xfrm>
                  <a:off x="4529" y="2875"/>
                  <a:ext cx="331" cy="2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2000" dirty="0"/>
                    <a:t>－</a:t>
                  </a:r>
                  <a:r>
                    <a:rPr kumimoji="0" lang="en-US" altLang="zh-CN" sz="2000" dirty="0"/>
                    <a:t>A</a:t>
                  </a:r>
                  <a:r>
                    <a:rPr kumimoji="0" lang="en-US" altLang="zh-CN" sz="2000" baseline="-25000" dirty="0"/>
                    <a:t>0</a:t>
                  </a:r>
                  <a:endParaRPr kumimoji="0" lang="en-US" altLang="zh-CN" sz="2000" dirty="0"/>
                </a:p>
              </p:txBody>
            </p:sp>
            <p:sp>
              <p:nvSpPr>
                <p:cNvPr id="44057" name="Line 12"/>
                <p:cNvSpPr>
                  <a:spLocks noChangeShapeType="1"/>
                </p:cNvSpPr>
                <p:nvPr/>
              </p:nvSpPr>
              <p:spPr bwMode="auto">
                <a:xfrm>
                  <a:off x="5036" y="2998"/>
                  <a:ext cx="27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4058" name="Oval 13"/>
                <p:cNvSpPr>
                  <a:spLocks noChangeArrowheads="1"/>
                </p:cNvSpPr>
                <p:nvPr/>
              </p:nvSpPr>
              <p:spPr bwMode="auto">
                <a:xfrm>
                  <a:off x="5310" y="2973"/>
                  <a:ext cx="50" cy="5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4059" name="Freeform 14"/>
                <p:cNvSpPr/>
                <p:nvPr/>
              </p:nvSpPr>
              <p:spPr bwMode="auto">
                <a:xfrm>
                  <a:off x="3431" y="2998"/>
                  <a:ext cx="1860" cy="765"/>
                </a:xfrm>
                <a:custGeom>
                  <a:avLst/>
                  <a:gdLst>
                    <a:gd name="T0" fmla="*/ 49 w 2063"/>
                    <a:gd name="T1" fmla="*/ 0 h 1029"/>
                    <a:gd name="T2" fmla="*/ 0 w 2063"/>
                    <a:gd name="T3" fmla="*/ 0 h 1029"/>
                    <a:gd name="T4" fmla="*/ 0 w 2063"/>
                    <a:gd name="T5" fmla="*/ 1 h 1029"/>
                    <a:gd name="T6" fmla="*/ 83 w 2063"/>
                    <a:gd name="T7" fmla="*/ 1 h 102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63"/>
                    <a:gd name="T13" fmla="*/ 0 h 1029"/>
                    <a:gd name="T14" fmla="*/ 2063 w 2063"/>
                    <a:gd name="T15" fmla="*/ 1029 h 102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63" h="1029">
                      <a:moveTo>
                        <a:pt x="1185" y="0"/>
                      </a:moveTo>
                      <a:lnTo>
                        <a:pt x="0" y="0"/>
                      </a:lnTo>
                      <a:lnTo>
                        <a:pt x="0" y="1029"/>
                      </a:lnTo>
                      <a:lnTo>
                        <a:pt x="2063" y="1029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60" name="Line 15"/>
                <p:cNvSpPr>
                  <a:spLocks noChangeShapeType="1"/>
                </p:cNvSpPr>
                <p:nvPr/>
              </p:nvSpPr>
              <p:spPr bwMode="auto">
                <a:xfrm>
                  <a:off x="3774" y="2998"/>
                  <a:ext cx="1" cy="76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4061" name="Oval 16"/>
                <p:cNvSpPr>
                  <a:spLocks noChangeArrowheads="1"/>
                </p:cNvSpPr>
                <p:nvPr/>
              </p:nvSpPr>
              <p:spPr bwMode="auto">
                <a:xfrm rot="5400000">
                  <a:off x="3287" y="3249"/>
                  <a:ext cx="290" cy="285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4062" name="Rectangle 17"/>
                <p:cNvSpPr>
                  <a:spLocks noChangeArrowheads="1"/>
                </p:cNvSpPr>
                <p:nvPr/>
              </p:nvSpPr>
              <p:spPr bwMode="auto">
                <a:xfrm>
                  <a:off x="3740" y="3255"/>
                  <a:ext cx="70" cy="27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4063" name="Rectangle 18"/>
                <p:cNvSpPr>
                  <a:spLocks noChangeArrowheads="1"/>
                </p:cNvSpPr>
                <p:nvPr/>
              </p:nvSpPr>
              <p:spPr bwMode="auto">
                <a:xfrm>
                  <a:off x="3982" y="3099"/>
                  <a:ext cx="221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C</a:t>
                  </a:r>
                  <a:r>
                    <a:rPr kumimoji="0" lang="en-US" altLang="zh-CN" sz="2000" baseline="-25000"/>
                    <a:t>a</a:t>
                  </a:r>
                  <a:endParaRPr kumimoji="0" lang="en-US" altLang="zh-CN" sz="2000"/>
                </a:p>
              </p:txBody>
            </p:sp>
            <p:sp>
              <p:nvSpPr>
                <p:cNvPr id="44064" name="Rectangle 19"/>
                <p:cNvSpPr>
                  <a:spLocks noChangeArrowheads="1"/>
                </p:cNvSpPr>
                <p:nvPr/>
              </p:nvSpPr>
              <p:spPr bwMode="auto">
                <a:xfrm>
                  <a:off x="4267" y="3017"/>
                  <a:ext cx="222" cy="2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∑</a:t>
                  </a:r>
                  <a:endParaRPr kumimoji="0" lang="en-US" altLang="zh-CN" sz="2000"/>
                </a:p>
              </p:txBody>
            </p:sp>
            <p:grpSp>
              <p:nvGrpSpPr>
                <p:cNvPr id="44065" name="Group 20"/>
                <p:cNvGrpSpPr/>
                <p:nvPr/>
              </p:nvGrpSpPr>
              <p:grpSpPr bwMode="auto">
                <a:xfrm flipV="1">
                  <a:off x="4079" y="2893"/>
                  <a:ext cx="232" cy="48"/>
                  <a:chOff x="7449" y="9962"/>
                  <a:chExt cx="258" cy="34"/>
                </a:xfrm>
              </p:grpSpPr>
              <p:sp>
                <p:nvSpPr>
                  <p:cNvPr id="44087" name="AutoShape 2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7619" y="9908"/>
                    <a:ext cx="34" cy="142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tailEnd type="none" w="sm" len="lg"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20000"/>
                      </a:lnSpc>
                      <a:spcBef>
                        <a:spcPct val="0"/>
                      </a:spcBef>
                      <a:buFontTx/>
                      <a:buNone/>
                    </a:pPr>
                    <a:endParaRPr kumimoji="0" lang="zh-CN" altLang="en-US" sz="2000"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4408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7449" y="9982"/>
                    <a:ext cx="10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4066" name="Rectangle 23"/>
                <p:cNvSpPr>
                  <a:spLocks noChangeArrowheads="1"/>
                </p:cNvSpPr>
                <p:nvPr/>
              </p:nvSpPr>
              <p:spPr bwMode="auto">
                <a:xfrm>
                  <a:off x="5097" y="3293"/>
                  <a:ext cx="31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SC</a:t>
                  </a:r>
                  <a:endParaRPr kumimoji="0" lang="en-US" altLang="zh-CN" sz="2000"/>
                </a:p>
              </p:txBody>
            </p:sp>
            <p:sp>
              <p:nvSpPr>
                <p:cNvPr id="44067" name="Oval 24"/>
                <p:cNvSpPr>
                  <a:spLocks noChangeArrowheads="1"/>
                </p:cNvSpPr>
                <p:nvPr/>
              </p:nvSpPr>
              <p:spPr bwMode="auto">
                <a:xfrm>
                  <a:off x="5287" y="3740"/>
                  <a:ext cx="42" cy="4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4068" name="Rectangle 25"/>
                <p:cNvSpPr>
                  <a:spLocks noChangeArrowheads="1"/>
                </p:cNvSpPr>
                <p:nvPr/>
              </p:nvSpPr>
              <p:spPr bwMode="auto">
                <a:xfrm>
                  <a:off x="3876" y="2788"/>
                  <a:ext cx="222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i</a:t>
                  </a:r>
                  <a:endParaRPr kumimoji="0" lang="en-US" altLang="zh-CN" sz="2000"/>
                </a:p>
              </p:txBody>
            </p:sp>
            <p:sp>
              <p:nvSpPr>
                <p:cNvPr id="44069" name="Rectangle 26"/>
                <p:cNvSpPr>
                  <a:spLocks noChangeArrowheads="1"/>
                </p:cNvSpPr>
                <p:nvPr/>
              </p:nvSpPr>
              <p:spPr bwMode="auto">
                <a:xfrm>
                  <a:off x="3787" y="3339"/>
                  <a:ext cx="209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 dirty="0"/>
                    <a:t>R</a:t>
                  </a:r>
                  <a:r>
                    <a:rPr kumimoji="0" lang="en-US" altLang="zh-CN" sz="2000" baseline="-25000" dirty="0"/>
                    <a:t>a</a:t>
                  </a:r>
                  <a:endParaRPr kumimoji="0" lang="en-US" altLang="zh-CN" sz="2000" dirty="0"/>
                </a:p>
              </p:txBody>
            </p:sp>
            <p:sp>
              <p:nvSpPr>
                <p:cNvPr id="44070" name="Freeform 27"/>
                <p:cNvSpPr/>
                <p:nvPr/>
              </p:nvSpPr>
              <p:spPr bwMode="auto">
                <a:xfrm>
                  <a:off x="4382" y="2603"/>
                  <a:ext cx="785" cy="395"/>
                </a:xfrm>
                <a:custGeom>
                  <a:avLst/>
                  <a:gdLst>
                    <a:gd name="T0" fmla="*/ 0 w 876"/>
                    <a:gd name="T1" fmla="*/ 1 h 531"/>
                    <a:gd name="T2" fmla="*/ 0 w 876"/>
                    <a:gd name="T3" fmla="*/ 0 h 531"/>
                    <a:gd name="T4" fmla="*/ 36 w 876"/>
                    <a:gd name="T5" fmla="*/ 0 h 531"/>
                    <a:gd name="T6" fmla="*/ 36 w 876"/>
                    <a:gd name="T7" fmla="*/ 1 h 5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76"/>
                    <a:gd name="T13" fmla="*/ 0 h 531"/>
                    <a:gd name="T14" fmla="*/ 876 w 876"/>
                    <a:gd name="T15" fmla="*/ 531 h 5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76" h="531">
                      <a:moveTo>
                        <a:pt x="0" y="531"/>
                      </a:moveTo>
                      <a:lnTo>
                        <a:pt x="0" y="0"/>
                      </a:lnTo>
                      <a:lnTo>
                        <a:pt x="876" y="0"/>
                      </a:lnTo>
                      <a:lnTo>
                        <a:pt x="876" y="52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4071" name="Rectangle 28"/>
                <p:cNvSpPr>
                  <a:spLocks noChangeArrowheads="1"/>
                </p:cNvSpPr>
                <p:nvPr/>
              </p:nvSpPr>
              <p:spPr bwMode="auto">
                <a:xfrm rot="5400000">
                  <a:off x="4738" y="2431"/>
                  <a:ext cx="58" cy="32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4072" name="Oval 29"/>
                <p:cNvSpPr>
                  <a:spLocks noChangeArrowheads="1"/>
                </p:cNvSpPr>
                <p:nvPr/>
              </p:nvSpPr>
              <p:spPr bwMode="auto">
                <a:xfrm>
                  <a:off x="4161" y="2969"/>
                  <a:ext cx="50" cy="50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4074" name="Rectangle 31"/>
                <p:cNvSpPr>
                  <a:spLocks noChangeArrowheads="1"/>
                </p:cNvSpPr>
                <p:nvPr/>
              </p:nvSpPr>
              <p:spPr bwMode="auto">
                <a:xfrm>
                  <a:off x="4629" y="1979"/>
                  <a:ext cx="222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C</a:t>
                  </a:r>
                  <a:r>
                    <a:rPr kumimoji="0" lang="en-US" altLang="zh-CN" sz="2000" baseline="-25000"/>
                    <a:t>F</a:t>
                  </a:r>
                  <a:endParaRPr kumimoji="0" lang="en-US" altLang="zh-CN" sz="2000"/>
                </a:p>
              </p:txBody>
            </p:sp>
            <p:sp>
              <p:nvSpPr>
                <p:cNvPr id="44075" name="Rectangle 32"/>
                <p:cNvSpPr>
                  <a:spLocks noChangeArrowheads="1"/>
                </p:cNvSpPr>
                <p:nvPr/>
              </p:nvSpPr>
              <p:spPr bwMode="auto">
                <a:xfrm>
                  <a:off x="4738" y="2623"/>
                  <a:ext cx="222" cy="1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 dirty="0"/>
                    <a:t>R</a:t>
                  </a:r>
                  <a:r>
                    <a:rPr kumimoji="0" lang="en-US" altLang="zh-CN" sz="2000" baseline="-25000" dirty="0"/>
                    <a:t>F</a:t>
                  </a:r>
                  <a:endParaRPr kumimoji="0" lang="en-US" altLang="zh-CN" sz="2000" dirty="0"/>
                </a:p>
              </p:txBody>
            </p:sp>
            <p:sp>
              <p:nvSpPr>
                <p:cNvPr id="44076" name="Line 33"/>
                <p:cNvSpPr>
                  <a:spLocks noChangeShapeType="1"/>
                </p:cNvSpPr>
                <p:nvPr/>
              </p:nvSpPr>
              <p:spPr bwMode="auto">
                <a:xfrm>
                  <a:off x="4110" y="3347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44077" name="Line 34"/>
                <p:cNvSpPr>
                  <a:spLocks noChangeShapeType="1"/>
                </p:cNvSpPr>
                <p:nvPr/>
              </p:nvSpPr>
              <p:spPr bwMode="auto">
                <a:xfrm>
                  <a:off x="4110" y="3395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078" name="Line 35"/>
                <p:cNvSpPr>
                  <a:spLocks noChangeShapeType="1"/>
                </p:cNvSpPr>
                <p:nvPr/>
              </p:nvSpPr>
              <p:spPr bwMode="auto">
                <a:xfrm>
                  <a:off x="4182" y="3404"/>
                  <a:ext cx="0" cy="3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079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4182" y="3011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080" name="Oval 37"/>
                <p:cNvSpPr>
                  <a:spLocks noChangeArrowheads="1"/>
                </p:cNvSpPr>
                <p:nvPr/>
              </p:nvSpPr>
              <p:spPr bwMode="auto">
                <a:xfrm>
                  <a:off x="3750" y="3743"/>
                  <a:ext cx="51" cy="50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4081" name="Oval 38"/>
                <p:cNvSpPr>
                  <a:spLocks noChangeArrowheads="1"/>
                </p:cNvSpPr>
                <p:nvPr/>
              </p:nvSpPr>
              <p:spPr bwMode="auto">
                <a:xfrm>
                  <a:off x="3750" y="2975"/>
                  <a:ext cx="51" cy="50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4082" name="Line 39"/>
                <p:cNvSpPr>
                  <a:spLocks noChangeShapeType="1"/>
                </p:cNvSpPr>
                <p:nvPr/>
              </p:nvSpPr>
              <p:spPr bwMode="auto">
                <a:xfrm>
                  <a:off x="4718" y="2243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083" name="Line 40"/>
                <p:cNvSpPr>
                  <a:spLocks noChangeShapeType="1"/>
                </p:cNvSpPr>
                <p:nvPr/>
              </p:nvSpPr>
              <p:spPr bwMode="auto">
                <a:xfrm>
                  <a:off x="4782" y="2243"/>
                  <a:ext cx="0" cy="1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44084" name="Freeform 41"/>
                <p:cNvSpPr/>
                <p:nvPr/>
              </p:nvSpPr>
              <p:spPr bwMode="auto">
                <a:xfrm>
                  <a:off x="4382" y="2315"/>
                  <a:ext cx="336" cy="336"/>
                </a:xfrm>
                <a:custGeom>
                  <a:avLst/>
                  <a:gdLst>
                    <a:gd name="T0" fmla="*/ 0 w 336"/>
                    <a:gd name="T1" fmla="*/ 336 h 336"/>
                    <a:gd name="T2" fmla="*/ 0 w 336"/>
                    <a:gd name="T3" fmla="*/ 0 h 336"/>
                    <a:gd name="T4" fmla="*/ 336 w 336"/>
                    <a:gd name="T5" fmla="*/ 0 h 336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336"/>
                    <a:gd name="T11" fmla="*/ 336 w 336"/>
                    <a:gd name="T12" fmla="*/ 336 h 3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336">
                      <a:moveTo>
                        <a:pt x="0" y="336"/>
                      </a:moveTo>
                      <a:lnTo>
                        <a:pt x="0" y="0"/>
                      </a:lnTo>
                      <a:lnTo>
                        <a:pt x="336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085" name="Freeform 42"/>
                <p:cNvSpPr/>
                <p:nvPr/>
              </p:nvSpPr>
              <p:spPr bwMode="auto">
                <a:xfrm flipH="1">
                  <a:off x="4786" y="2315"/>
                  <a:ext cx="381" cy="336"/>
                </a:xfrm>
                <a:custGeom>
                  <a:avLst/>
                  <a:gdLst>
                    <a:gd name="T0" fmla="*/ 0 w 336"/>
                    <a:gd name="T1" fmla="*/ 336 h 336"/>
                    <a:gd name="T2" fmla="*/ 0 w 336"/>
                    <a:gd name="T3" fmla="*/ 0 h 336"/>
                    <a:gd name="T4" fmla="*/ 16522 w 336"/>
                    <a:gd name="T5" fmla="*/ 0 h 336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336"/>
                    <a:gd name="T11" fmla="*/ 336 w 336"/>
                    <a:gd name="T12" fmla="*/ 336 h 3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336">
                      <a:moveTo>
                        <a:pt x="0" y="336"/>
                      </a:moveTo>
                      <a:lnTo>
                        <a:pt x="0" y="0"/>
                      </a:lnTo>
                      <a:lnTo>
                        <a:pt x="336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086" name="Line 4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3339" y="3384"/>
                  <a:ext cx="183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4073" name="Oval 30"/>
                <p:cNvSpPr>
                  <a:spLocks noChangeArrowheads="1"/>
                </p:cNvSpPr>
                <p:nvPr/>
              </p:nvSpPr>
              <p:spPr bwMode="auto">
                <a:xfrm>
                  <a:off x="4161" y="3743"/>
                  <a:ext cx="51" cy="50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44053" name="Text Box 46"/>
              <p:cNvSpPr txBox="1">
                <a:spLocks noChangeArrowheads="1"/>
              </p:cNvSpPr>
              <p:nvPr/>
            </p:nvSpPr>
            <p:spPr bwMode="auto">
              <a:xfrm>
                <a:off x="3268" y="3793"/>
                <a:ext cx="231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000">
                    <a:latin typeface="楷体_GB2312" pitchFamily="49" charset="-122"/>
                    <a:ea typeface="楷体_GB2312" pitchFamily="49" charset="-122"/>
                  </a:rPr>
                  <a:t>电荷放大器原理电路图</a:t>
                </a:r>
              </a:p>
            </p:txBody>
          </p:sp>
        </p:grpSp>
        <p:sp>
          <p:nvSpPr>
            <p:cNvPr id="44051" name="Oval 29"/>
            <p:cNvSpPr>
              <a:spLocks noChangeArrowheads="1"/>
            </p:cNvSpPr>
            <p:nvPr/>
          </p:nvSpPr>
          <p:spPr bwMode="auto">
            <a:xfrm>
              <a:off x="6993855" y="2192164"/>
              <a:ext cx="79375" cy="793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 dirty="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8" name="Oval 29"/>
          <p:cNvSpPr>
            <a:spLocks noChangeArrowheads="1"/>
          </p:cNvSpPr>
          <p:nvPr/>
        </p:nvSpPr>
        <p:spPr bwMode="auto">
          <a:xfrm>
            <a:off x="6991697" y="1569492"/>
            <a:ext cx="79408" cy="793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tailEnd type="none" w="sm" len="lg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Oval 29"/>
          <p:cNvSpPr>
            <a:spLocks noChangeArrowheads="1"/>
          </p:cNvSpPr>
          <p:nvPr/>
        </p:nvSpPr>
        <p:spPr bwMode="auto">
          <a:xfrm>
            <a:off x="8237008" y="1575842"/>
            <a:ext cx="79408" cy="793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tailEnd type="none" w="sm" len="lg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45"/>
          <p:cNvSpPr txBox="1">
            <a:spLocks noChangeArrowheads="1"/>
          </p:cNvSpPr>
          <p:nvPr/>
        </p:nvSpPr>
        <p:spPr bwMode="auto">
          <a:xfrm>
            <a:off x="981075" y="5261371"/>
            <a:ext cx="226377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2000" b="1" dirty="0">
                <a:ea typeface="楷体_GB2312" pitchFamily="49" charset="-122"/>
              </a:rPr>
              <a:t>“</a:t>
            </a:r>
            <a:r>
              <a:rPr kumimoji="0"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密勒效应</a:t>
            </a:r>
            <a:r>
              <a:rPr kumimoji="0" lang="zh-CN" altLang="en-US" sz="2000" b="1" dirty="0">
                <a:ea typeface="楷体_GB2312" pitchFamily="49" charset="-122"/>
              </a:rPr>
              <a:t>”（</a:t>
            </a:r>
            <a:r>
              <a:rPr lang="en-US" altLang="zh-CN" sz="2000" b="1" dirty="0"/>
              <a:t>Miller effect</a:t>
            </a:r>
            <a:r>
              <a:rPr kumimoji="0" lang="zh-CN" altLang="en-US" sz="2000" b="1" dirty="0">
                <a:ea typeface="楷体_GB2312" pitchFamily="49" charset="-122"/>
              </a:rPr>
              <a:t>）</a:t>
            </a:r>
            <a:endParaRPr kumimoji="0" lang="en-US" altLang="zh-CN" sz="2000" b="1" dirty="0"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2000" b="1" dirty="0">
                <a:ea typeface="楷体_GB2312" pitchFamily="49" charset="-122"/>
              </a:rPr>
              <a:t>  1919-1920</a:t>
            </a:r>
            <a:r>
              <a:rPr kumimoji="0" lang="zh-CN" altLang="en-US" sz="2000" b="1" dirty="0">
                <a:ea typeface="楷体_GB2312" pitchFamily="49" charset="-122"/>
              </a:rPr>
              <a:t>年</a:t>
            </a:r>
          </a:p>
        </p:txBody>
      </p:sp>
      <p:graphicFrame>
        <p:nvGraphicFramePr>
          <p:cNvPr id="46083" name="Object 46"/>
          <p:cNvGraphicFramePr>
            <a:graphicFrameLocks noChangeAspect="1"/>
          </p:cNvGraphicFramePr>
          <p:nvPr/>
        </p:nvGraphicFramePr>
        <p:xfrm>
          <a:off x="1746250" y="4578772"/>
          <a:ext cx="21605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4" name="Equation" r:id="rId4" imgW="812165" imgH="190500" progId="Equation.DSMT4">
                  <p:embed/>
                </p:oleObj>
              </mc:Choice>
              <mc:Fallback>
                <p:oleObj name="Equation" r:id="rId4" imgW="812165" imgH="1905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0" y="4578772"/>
                        <a:ext cx="216058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7"/>
          <p:cNvGraphicFramePr>
            <a:graphicFrameLocks noChangeAspect="1"/>
          </p:cNvGraphicFramePr>
          <p:nvPr/>
        </p:nvGraphicFramePr>
        <p:xfrm>
          <a:off x="5942013" y="4600997"/>
          <a:ext cx="2449512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5" name="Equation" r:id="rId6" imgW="965200" imgH="190500" progId="Equation.DSMT4">
                  <p:embed/>
                </p:oleObj>
              </mc:Choice>
              <mc:Fallback>
                <p:oleObj name="Equation" r:id="rId6" imgW="965200" imgH="1905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2013" y="4600997"/>
                        <a:ext cx="2449512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08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31A441-566D-443F-86DA-C13B358CC14A}" type="slidenum">
              <a:rPr lang="en-US" altLang="zh-CN" sz="1400" smtClean="0"/>
              <a:t>35</a:t>
            </a:fld>
            <a:endParaRPr lang="en-US" altLang="zh-CN" sz="1400"/>
          </a:p>
        </p:txBody>
      </p:sp>
      <p:sp>
        <p:nvSpPr>
          <p:cNvPr id="46087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603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压电传感器的前置测量电路（续）</a:t>
            </a:r>
          </a:p>
        </p:txBody>
      </p:sp>
      <p:grpSp>
        <p:nvGrpSpPr>
          <p:cNvPr id="46088" name="组合 1"/>
          <p:cNvGrpSpPr/>
          <p:nvPr/>
        </p:nvGrpSpPr>
        <p:grpSpPr bwMode="auto">
          <a:xfrm>
            <a:off x="4167188" y="1969499"/>
            <a:ext cx="5518150" cy="2541587"/>
            <a:chOff x="1187624" y="1717675"/>
            <a:chExt cx="6264275" cy="2541587"/>
          </a:xfrm>
        </p:grpSpPr>
        <p:grpSp>
          <p:nvGrpSpPr>
            <p:cNvPr id="46133" name="Group 43"/>
            <p:cNvGrpSpPr/>
            <p:nvPr/>
          </p:nvGrpSpPr>
          <p:grpSpPr bwMode="auto">
            <a:xfrm>
              <a:off x="1187624" y="1717675"/>
              <a:ext cx="6264275" cy="2541587"/>
              <a:chOff x="925" y="673"/>
              <a:chExt cx="3946" cy="1601"/>
            </a:xfrm>
          </p:grpSpPr>
          <p:grpSp>
            <p:nvGrpSpPr>
              <p:cNvPr id="46141" name="Group 41"/>
              <p:cNvGrpSpPr/>
              <p:nvPr/>
            </p:nvGrpSpPr>
            <p:grpSpPr bwMode="auto">
              <a:xfrm>
                <a:off x="1156" y="673"/>
                <a:ext cx="3357" cy="1301"/>
                <a:chOff x="1140" y="673"/>
                <a:chExt cx="3085" cy="1255"/>
              </a:xfrm>
            </p:grpSpPr>
            <p:sp>
              <p:nvSpPr>
                <p:cNvPr id="46143" name="AutoShape 6"/>
                <p:cNvSpPr>
                  <a:spLocks noChangeArrowheads="1"/>
                </p:cNvSpPr>
                <p:nvPr/>
              </p:nvSpPr>
              <p:spPr bwMode="auto">
                <a:xfrm rot="5400000">
                  <a:off x="3101" y="662"/>
                  <a:ext cx="447" cy="625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44" name="Rectangle 7"/>
                <p:cNvSpPr>
                  <a:spLocks noChangeArrowheads="1"/>
                </p:cNvSpPr>
                <p:nvPr/>
              </p:nvSpPr>
              <p:spPr bwMode="auto">
                <a:xfrm>
                  <a:off x="3054" y="869"/>
                  <a:ext cx="376" cy="2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2000" i="1" dirty="0"/>
                    <a:t>－</a:t>
                  </a:r>
                  <a:r>
                    <a:rPr kumimoji="0" lang="en-US" altLang="zh-CN" sz="2000" i="1" dirty="0"/>
                    <a:t>A</a:t>
                  </a:r>
                  <a:r>
                    <a:rPr kumimoji="0" lang="en-US" altLang="zh-CN" sz="2000" baseline="-25000" dirty="0"/>
                    <a:t>0</a:t>
                  </a:r>
                  <a:endParaRPr kumimoji="0" lang="en-US" altLang="zh-CN" sz="2000" i="1" dirty="0"/>
                </a:p>
              </p:txBody>
            </p:sp>
            <p:sp>
              <p:nvSpPr>
                <p:cNvPr id="46145" name="Line 8"/>
                <p:cNvSpPr>
                  <a:spLocks noChangeShapeType="1"/>
                </p:cNvSpPr>
                <p:nvPr/>
              </p:nvSpPr>
              <p:spPr bwMode="auto">
                <a:xfrm>
                  <a:off x="3637" y="970"/>
                  <a:ext cx="2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6" name="Oval 9"/>
                <p:cNvSpPr>
                  <a:spLocks noChangeArrowheads="1"/>
                </p:cNvSpPr>
                <p:nvPr/>
              </p:nvSpPr>
              <p:spPr bwMode="auto">
                <a:xfrm>
                  <a:off x="3923" y="94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47" name="Freeform 10"/>
                <p:cNvSpPr/>
                <p:nvPr/>
              </p:nvSpPr>
              <p:spPr bwMode="auto">
                <a:xfrm>
                  <a:off x="1370" y="964"/>
                  <a:ext cx="2571" cy="938"/>
                </a:xfrm>
                <a:custGeom>
                  <a:avLst/>
                  <a:gdLst>
                    <a:gd name="T0" fmla="*/ 9344 w 2426"/>
                    <a:gd name="T1" fmla="*/ 0 h 872"/>
                    <a:gd name="T2" fmla="*/ 0 w 2426"/>
                    <a:gd name="T3" fmla="*/ 0 h 872"/>
                    <a:gd name="T4" fmla="*/ 2 w 2426"/>
                    <a:gd name="T5" fmla="*/ 8365 h 872"/>
                    <a:gd name="T6" fmla="*/ 14675 w 2426"/>
                    <a:gd name="T7" fmla="*/ 8365 h 8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26"/>
                    <a:gd name="T13" fmla="*/ 0 h 872"/>
                    <a:gd name="T14" fmla="*/ 2426 w 2426"/>
                    <a:gd name="T15" fmla="*/ 872 h 8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26" h="872">
                      <a:moveTo>
                        <a:pt x="1545" y="0"/>
                      </a:moveTo>
                      <a:lnTo>
                        <a:pt x="0" y="0"/>
                      </a:lnTo>
                      <a:lnTo>
                        <a:pt x="2" y="872"/>
                      </a:lnTo>
                      <a:lnTo>
                        <a:pt x="2426" y="87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8" name="Line 11"/>
                <p:cNvSpPr>
                  <a:spLocks noChangeShapeType="1"/>
                </p:cNvSpPr>
                <p:nvPr/>
              </p:nvSpPr>
              <p:spPr bwMode="auto">
                <a:xfrm>
                  <a:off x="1682" y="969"/>
                  <a:ext cx="1" cy="9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49" name="Line 12"/>
                <p:cNvSpPr>
                  <a:spLocks noChangeShapeType="1"/>
                </p:cNvSpPr>
                <p:nvPr/>
              </p:nvSpPr>
              <p:spPr bwMode="auto">
                <a:xfrm>
                  <a:off x="2628" y="964"/>
                  <a:ext cx="1" cy="9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50" name="Oval 13"/>
                <p:cNvSpPr>
                  <a:spLocks noChangeArrowheads="1"/>
                </p:cNvSpPr>
                <p:nvPr/>
              </p:nvSpPr>
              <p:spPr bwMode="auto">
                <a:xfrm rot="5400000">
                  <a:off x="1245" y="1282"/>
                  <a:ext cx="262" cy="250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51" name="Line 14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1299" y="1403"/>
                  <a:ext cx="143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52" name="Rectangle 15"/>
                <p:cNvSpPr>
                  <a:spLocks noChangeArrowheads="1"/>
                </p:cNvSpPr>
                <p:nvPr/>
              </p:nvSpPr>
              <p:spPr bwMode="auto">
                <a:xfrm>
                  <a:off x="1641" y="1276"/>
                  <a:ext cx="79" cy="32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53" name="Rectangle 16"/>
                <p:cNvSpPr>
                  <a:spLocks noChangeArrowheads="1"/>
                </p:cNvSpPr>
                <p:nvPr/>
              </p:nvSpPr>
              <p:spPr bwMode="auto">
                <a:xfrm>
                  <a:off x="2595" y="1276"/>
                  <a:ext cx="79" cy="31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54" name="Rectangle 17"/>
                <p:cNvSpPr>
                  <a:spLocks noChangeArrowheads="1"/>
                </p:cNvSpPr>
                <p:nvPr/>
              </p:nvSpPr>
              <p:spPr bwMode="auto">
                <a:xfrm>
                  <a:off x="1986" y="1527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 dirty="0"/>
                    <a:t>C</a:t>
                  </a:r>
                  <a:r>
                    <a:rPr kumimoji="0" lang="en-US" altLang="zh-CN" sz="2000" baseline="-25000" dirty="0"/>
                    <a:t>a</a:t>
                  </a:r>
                  <a:endParaRPr kumimoji="0" lang="en-US" altLang="zh-CN" sz="2000" dirty="0"/>
                </a:p>
              </p:txBody>
            </p:sp>
            <p:sp>
              <p:nvSpPr>
                <p:cNvPr id="46155" name="Rectangle 18"/>
                <p:cNvSpPr>
                  <a:spLocks noChangeArrowheads="1"/>
                </p:cNvSpPr>
                <p:nvPr/>
              </p:nvSpPr>
              <p:spPr bwMode="auto">
                <a:xfrm>
                  <a:off x="1761" y="1539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R</a:t>
                  </a:r>
                  <a:r>
                    <a:rPr kumimoji="0" lang="en-US" altLang="zh-CN" sz="2000" baseline="-25000"/>
                    <a:t>a</a:t>
                  </a:r>
                  <a:endParaRPr kumimoji="0" lang="en-US" altLang="zh-CN" sz="2000"/>
                </a:p>
              </p:txBody>
            </p:sp>
            <p:sp>
              <p:nvSpPr>
                <p:cNvPr id="46156" name="Rectangle 19"/>
                <p:cNvSpPr>
                  <a:spLocks noChangeArrowheads="1"/>
                </p:cNvSpPr>
                <p:nvPr/>
              </p:nvSpPr>
              <p:spPr bwMode="auto">
                <a:xfrm>
                  <a:off x="2678" y="1539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R</a:t>
                  </a:r>
                  <a:r>
                    <a:rPr kumimoji="0" lang="en-US" altLang="zh-CN" sz="2000" i="1">
                      <a:cs typeface="Times New Roman" panose="02020603050405020304" pitchFamily="18" charset="0"/>
                    </a:rPr>
                    <a:t>'</a:t>
                  </a:r>
                </a:p>
              </p:txBody>
            </p:sp>
            <p:sp>
              <p:nvSpPr>
                <p:cNvPr id="46157" name="Rectangle 20"/>
                <p:cNvSpPr>
                  <a:spLocks noChangeArrowheads="1"/>
                </p:cNvSpPr>
                <p:nvPr/>
              </p:nvSpPr>
              <p:spPr bwMode="auto">
                <a:xfrm>
                  <a:off x="2970" y="1539"/>
                  <a:ext cx="249" cy="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C</a:t>
                  </a:r>
                  <a:r>
                    <a:rPr kumimoji="0" lang="en-US" altLang="zh-CN" sz="2000" i="1">
                      <a:cs typeface="Times New Roman" panose="02020603050405020304" pitchFamily="18" charset="0"/>
                    </a:rPr>
                    <a:t>'</a:t>
                  </a:r>
                  <a:endParaRPr kumimoji="0" lang="en-US" altLang="zh-CN" sz="20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158" name="Rectangle 21"/>
                <p:cNvSpPr>
                  <a:spLocks noChangeArrowheads="1"/>
                </p:cNvSpPr>
                <p:nvPr/>
              </p:nvSpPr>
              <p:spPr bwMode="auto">
                <a:xfrm>
                  <a:off x="3885" y="1309"/>
                  <a:ext cx="340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SC</a:t>
                  </a:r>
                  <a:endParaRPr kumimoji="0" lang="en-US" altLang="zh-CN" sz="2000"/>
                </a:p>
              </p:txBody>
            </p:sp>
            <p:sp>
              <p:nvSpPr>
                <p:cNvPr id="46159" name="Oval 22"/>
                <p:cNvSpPr>
                  <a:spLocks noChangeArrowheads="1"/>
                </p:cNvSpPr>
                <p:nvPr/>
              </p:nvSpPr>
              <p:spPr bwMode="auto">
                <a:xfrm>
                  <a:off x="3929" y="1875"/>
                  <a:ext cx="47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60" name="Rectangle 23"/>
                <p:cNvSpPr>
                  <a:spLocks noChangeArrowheads="1"/>
                </p:cNvSpPr>
                <p:nvPr/>
              </p:nvSpPr>
              <p:spPr bwMode="auto">
                <a:xfrm>
                  <a:off x="2754" y="673"/>
                  <a:ext cx="249" cy="2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∑</a:t>
                  </a:r>
                  <a:endParaRPr kumimoji="0" lang="en-US" altLang="zh-CN" sz="2000"/>
                </a:p>
              </p:txBody>
            </p:sp>
            <p:sp>
              <p:nvSpPr>
                <p:cNvPr id="46161" name="Oval 24"/>
                <p:cNvSpPr>
                  <a:spLocks noChangeArrowheads="1"/>
                </p:cNvSpPr>
                <p:nvPr/>
              </p:nvSpPr>
              <p:spPr bwMode="auto">
                <a:xfrm>
                  <a:off x="2282" y="937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62" name="Oval 25"/>
                <p:cNvSpPr>
                  <a:spLocks noChangeArrowheads="1"/>
                </p:cNvSpPr>
                <p:nvPr/>
              </p:nvSpPr>
              <p:spPr bwMode="auto">
                <a:xfrm>
                  <a:off x="2285" y="1875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63" name="Rectangle 26"/>
                <p:cNvSpPr>
                  <a:spLocks noChangeArrowheads="1"/>
                </p:cNvSpPr>
                <p:nvPr/>
              </p:nvSpPr>
              <p:spPr bwMode="auto">
                <a:xfrm>
                  <a:off x="1140" y="1110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q</a:t>
                  </a:r>
                  <a:endParaRPr kumimoji="0" lang="en-US" altLang="zh-CN" sz="2000"/>
                </a:p>
              </p:txBody>
            </p:sp>
            <p:sp>
              <p:nvSpPr>
                <p:cNvPr id="46164" name="Oval 27"/>
                <p:cNvSpPr>
                  <a:spLocks noChangeArrowheads="1"/>
                </p:cNvSpPr>
                <p:nvPr/>
              </p:nvSpPr>
              <p:spPr bwMode="auto">
                <a:xfrm>
                  <a:off x="1992" y="187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65" name="Line 28"/>
                <p:cNvSpPr>
                  <a:spLocks noChangeShapeType="1"/>
                </p:cNvSpPr>
                <p:nvPr/>
              </p:nvSpPr>
              <p:spPr bwMode="auto">
                <a:xfrm>
                  <a:off x="1936" y="1432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6166" name="Line 29"/>
                <p:cNvSpPr>
                  <a:spLocks noChangeShapeType="1"/>
                </p:cNvSpPr>
                <p:nvPr/>
              </p:nvSpPr>
              <p:spPr bwMode="auto">
                <a:xfrm>
                  <a:off x="1936" y="1495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6167" name="Line 30"/>
                <p:cNvSpPr>
                  <a:spLocks noChangeShapeType="1"/>
                </p:cNvSpPr>
                <p:nvPr/>
              </p:nvSpPr>
              <p:spPr bwMode="auto">
                <a:xfrm>
                  <a:off x="2012" y="1495"/>
                  <a:ext cx="3" cy="38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6168" name="Line 31"/>
                <p:cNvSpPr>
                  <a:spLocks noChangeShapeType="1"/>
                </p:cNvSpPr>
                <p:nvPr/>
              </p:nvSpPr>
              <p:spPr bwMode="auto">
                <a:xfrm>
                  <a:off x="2015" y="979"/>
                  <a:ext cx="0" cy="44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46169" name="Oval 32"/>
                <p:cNvSpPr>
                  <a:spLocks noChangeArrowheads="1"/>
                </p:cNvSpPr>
                <p:nvPr/>
              </p:nvSpPr>
              <p:spPr bwMode="auto">
                <a:xfrm>
                  <a:off x="1990" y="93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70" name="Oval 33"/>
                <p:cNvSpPr>
                  <a:spLocks noChangeArrowheads="1"/>
                </p:cNvSpPr>
                <p:nvPr/>
              </p:nvSpPr>
              <p:spPr bwMode="auto">
                <a:xfrm>
                  <a:off x="1658" y="937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71" name="Oval 34"/>
                <p:cNvSpPr>
                  <a:spLocks noChangeArrowheads="1"/>
                </p:cNvSpPr>
                <p:nvPr/>
              </p:nvSpPr>
              <p:spPr bwMode="auto">
                <a:xfrm>
                  <a:off x="1658" y="1871"/>
                  <a:ext cx="48" cy="48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72" name="Oval 35"/>
                <p:cNvSpPr>
                  <a:spLocks noChangeArrowheads="1"/>
                </p:cNvSpPr>
                <p:nvPr/>
              </p:nvSpPr>
              <p:spPr bwMode="auto">
                <a:xfrm>
                  <a:off x="2867" y="1865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173" name="Line 36"/>
                <p:cNvSpPr>
                  <a:spLocks noChangeShapeType="1"/>
                </p:cNvSpPr>
                <p:nvPr/>
              </p:nvSpPr>
              <p:spPr bwMode="auto">
                <a:xfrm>
                  <a:off x="2818" y="1424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6174" name="Line 37"/>
                <p:cNvSpPr>
                  <a:spLocks noChangeShapeType="1"/>
                </p:cNvSpPr>
                <p:nvPr/>
              </p:nvSpPr>
              <p:spPr bwMode="auto">
                <a:xfrm>
                  <a:off x="2818" y="1476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46175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2894" y="1480"/>
                  <a:ext cx="0" cy="38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46176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2889" y="960"/>
                  <a:ext cx="5" cy="4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46177" name="Oval 40"/>
                <p:cNvSpPr>
                  <a:spLocks noChangeArrowheads="1"/>
                </p:cNvSpPr>
                <p:nvPr/>
              </p:nvSpPr>
              <p:spPr bwMode="auto">
                <a:xfrm>
                  <a:off x="2867" y="93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46142" name="Text Box 42"/>
              <p:cNvSpPr txBox="1">
                <a:spLocks noChangeArrowheads="1"/>
              </p:cNvSpPr>
              <p:nvPr/>
            </p:nvSpPr>
            <p:spPr bwMode="auto">
              <a:xfrm>
                <a:off x="925" y="2024"/>
                <a:ext cx="394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1800">
                    <a:latin typeface="楷体_GB2312" pitchFamily="49" charset="-122"/>
                    <a:ea typeface="楷体_GB2312" pitchFamily="49" charset="-122"/>
                  </a:rPr>
                  <a:t>电荷放大器的等效电路图</a:t>
                </a:r>
              </a:p>
            </p:txBody>
          </p:sp>
        </p:grpSp>
        <p:sp>
          <p:nvSpPr>
            <p:cNvPr id="46134" name="Rectangle 17"/>
            <p:cNvSpPr>
              <a:spLocks noChangeArrowheads="1"/>
            </p:cNvSpPr>
            <p:nvPr/>
          </p:nvSpPr>
          <p:spPr bwMode="auto">
            <a:xfrm>
              <a:off x="3565921" y="3116263"/>
              <a:ext cx="430213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000" i="1" dirty="0"/>
                <a:t>C</a:t>
              </a:r>
              <a:r>
                <a:rPr kumimoji="0" lang="en-US" altLang="zh-CN" sz="2000" baseline="-25000" dirty="0"/>
                <a:t>c</a:t>
              </a:r>
              <a:endParaRPr kumimoji="0" lang="en-US" altLang="zh-CN" sz="2000" dirty="0"/>
            </a:p>
          </p:txBody>
        </p:sp>
        <p:sp>
          <p:nvSpPr>
            <p:cNvPr id="46135" name="Line 30"/>
            <p:cNvSpPr>
              <a:spLocks noChangeShapeType="1"/>
            </p:cNvSpPr>
            <p:nvPr/>
          </p:nvSpPr>
          <p:spPr bwMode="auto">
            <a:xfrm>
              <a:off x="3565524" y="3068638"/>
              <a:ext cx="6493" cy="6271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36" name="Line 31"/>
            <p:cNvSpPr>
              <a:spLocks noChangeShapeType="1"/>
            </p:cNvSpPr>
            <p:nvPr/>
          </p:nvSpPr>
          <p:spPr bwMode="auto">
            <a:xfrm flipH="1">
              <a:off x="3565107" y="2220913"/>
              <a:ext cx="417" cy="7326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/>
            </a:p>
          </p:txBody>
        </p:sp>
        <p:sp>
          <p:nvSpPr>
            <p:cNvPr id="46137" name="Line 28"/>
            <p:cNvSpPr>
              <a:spLocks noChangeShapeType="1"/>
            </p:cNvSpPr>
            <p:nvPr/>
          </p:nvSpPr>
          <p:spPr bwMode="auto">
            <a:xfrm>
              <a:off x="3419475" y="3068638"/>
              <a:ext cx="263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38" name="Line 28"/>
            <p:cNvSpPr>
              <a:spLocks noChangeShapeType="1"/>
            </p:cNvSpPr>
            <p:nvPr/>
          </p:nvSpPr>
          <p:spPr bwMode="auto">
            <a:xfrm>
              <a:off x="3419475" y="2955925"/>
              <a:ext cx="263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39" name="Oval 24"/>
            <p:cNvSpPr>
              <a:spLocks noChangeArrowheads="1"/>
            </p:cNvSpPr>
            <p:nvPr/>
          </p:nvSpPr>
          <p:spPr bwMode="auto">
            <a:xfrm>
              <a:off x="4082742" y="2160854"/>
              <a:ext cx="80962" cy="793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6140" name="Oval 25"/>
            <p:cNvSpPr>
              <a:spLocks noChangeArrowheads="1"/>
            </p:cNvSpPr>
            <p:nvPr/>
          </p:nvSpPr>
          <p:spPr bwMode="auto">
            <a:xfrm>
              <a:off x="4086225" y="3690938"/>
              <a:ext cx="82550" cy="809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6090" name="箭头: 右 2"/>
          <p:cNvSpPr>
            <a:spLocks noChangeArrowheads="1"/>
          </p:cNvSpPr>
          <p:nvPr/>
        </p:nvSpPr>
        <p:spPr bwMode="auto">
          <a:xfrm>
            <a:off x="3851920" y="2672135"/>
            <a:ext cx="696912" cy="279400"/>
          </a:xfrm>
          <a:prstGeom prst="rightArrow">
            <a:avLst>
              <a:gd name="adj1" fmla="val 50000"/>
              <a:gd name="adj2" fmla="val 50117"/>
            </a:avLst>
          </a:prstGeom>
          <a:noFill/>
          <a:ln w="19050" algn="ctr">
            <a:solidFill>
              <a:srgbClr val="FFC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endParaRPr lang="zh-CN" altLang="en-US"/>
          </a:p>
        </p:txBody>
      </p:sp>
      <p:sp>
        <p:nvSpPr>
          <p:cNvPr id="46091" name="矩形 3"/>
          <p:cNvSpPr>
            <a:spLocks noChangeArrowheads="1"/>
          </p:cNvSpPr>
          <p:nvPr/>
        </p:nvSpPr>
        <p:spPr bwMode="auto">
          <a:xfrm>
            <a:off x="3213100" y="5253434"/>
            <a:ext cx="4572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</a:rPr>
              <a:t>——</a:t>
            </a:r>
            <a:r>
              <a:rPr lang="zh-CN" altLang="en-US" b="1" u="sng" dirty="0">
                <a:solidFill>
                  <a:srgbClr val="00CCFF"/>
                </a:solidFill>
              </a:rPr>
              <a:t>反相放大电路</a:t>
            </a:r>
            <a:r>
              <a:rPr lang="zh-CN" altLang="en-US" b="1" dirty="0">
                <a:solidFill>
                  <a:srgbClr val="0000FF"/>
                </a:solidFill>
              </a:rPr>
              <a:t>中，输入与输出之间的</a:t>
            </a:r>
            <a:r>
              <a:rPr lang="zh-CN" altLang="en-US" b="1" u="sng" dirty="0">
                <a:solidFill>
                  <a:srgbClr val="00CCFF"/>
                </a:solidFill>
              </a:rPr>
              <a:t>分布电容或寄生电容</a:t>
            </a:r>
            <a:r>
              <a:rPr lang="zh-CN" altLang="en-US" b="1" dirty="0">
                <a:solidFill>
                  <a:srgbClr val="0000FF"/>
                </a:solidFill>
              </a:rPr>
              <a:t>由于放大器的放大作用，其</a:t>
            </a:r>
            <a:r>
              <a:rPr lang="zh-CN" altLang="en-US" b="1" u="sng" dirty="0">
                <a:solidFill>
                  <a:srgbClr val="00CCFF"/>
                </a:solidFill>
              </a:rPr>
              <a:t>等效到输入端的电容值</a:t>
            </a:r>
            <a:r>
              <a:rPr lang="zh-CN" altLang="en-US" b="1" dirty="0">
                <a:solidFill>
                  <a:srgbClr val="0000FF"/>
                </a:solidFill>
              </a:rPr>
              <a:t>会扩大</a:t>
            </a:r>
            <a:r>
              <a:rPr lang="en-US" altLang="zh-CN" b="1" u="sng" dirty="0">
                <a:solidFill>
                  <a:srgbClr val="00CCFF"/>
                </a:solidFill>
              </a:rPr>
              <a:t>1+K</a:t>
            </a:r>
            <a:r>
              <a:rPr lang="zh-CN" altLang="en-US" b="1" u="sng" dirty="0">
                <a:solidFill>
                  <a:srgbClr val="00CCFF"/>
                </a:solidFill>
              </a:rPr>
              <a:t>倍</a:t>
            </a:r>
            <a:r>
              <a:rPr lang="zh-CN" altLang="en-US" b="1" dirty="0">
                <a:solidFill>
                  <a:srgbClr val="0000FF"/>
                </a:solidFill>
              </a:rPr>
              <a:t>，其中</a:t>
            </a:r>
            <a:r>
              <a:rPr lang="en-US" altLang="zh-CN" b="1" dirty="0">
                <a:solidFill>
                  <a:srgbClr val="0000FF"/>
                </a:solidFill>
              </a:rPr>
              <a:t>K</a:t>
            </a:r>
            <a:r>
              <a:rPr lang="zh-CN" altLang="en-US" b="1" dirty="0">
                <a:solidFill>
                  <a:srgbClr val="0000FF"/>
                </a:solidFill>
              </a:rPr>
              <a:t>是该级放大电路电压放大倍数</a:t>
            </a:r>
          </a:p>
        </p:txBody>
      </p:sp>
      <p:sp>
        <p:nvSpPr>
          <p:cNvPr id="46092" name="矩形 4"/>
          <p:cNvSpPr>
            <a:spLocks noChangeArrowheads="1"/>
          </p:cNvSpPr>
          <p:nvPr/>
        </p:nvSpPr>
        <p:spPr bwMode="auto">
          <a:xfrm>
            <a:off x="239713" y="4623222"/>
            <a:ext cx="172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2400">
                <a:solidFill>
                  <a:srgbClr val="FF0000"/>
                </a:solidFill>
              </a:rPr>
              <a:t>等效电容：</a:t>
            </a:r>
            <a:endParaRPr lang="zh-CN" altLang="en-US" sz="2400"/>
          </a:p>
        </p:txBody>
      </p:sp>
      <p:sp>
        <p:nvSpPr>
          <p:cNvPr id="46093" name="矩形 97"/>
          <p:cNvSpPr>
            <a:spLocks noChangeArrowheads="1"/>
          </p:cNvSpPr>
          <p:nvPr/>
        </p:nvSpPr>
        <p:spPr bwMode="auto">
          <a:xfrm>
            <a:off x="4219575" y="4623222"/>
            <a:ext cx="1722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2400">
                <a:solidFill>
                  <a:srgbClr val="FF0000"/>
                </a:solidFill>
              </a:rPr>
              <a:t>等效电导：</a:t>
            </a:r>
            <a:endParaRPr lang="zh-CN" altLang="en-US" sz="2400"/>
          </a:p>
        </p:txBody>
      </p:sp>
      <p:grpSp>
        <p:nvGrpSpPr>
          <p:cNvPr id="98" name="组合 7"/>
          <p:cNvGrpSpPr/>
          <p:nvPr/>
        </p:nvGrpSpPr>
        <p:grpSpPr bwMode="auto">
          <a:xfrm>
            <a:off x="107504" y="1169194"/>
            <a:ext cx="3857625" cy="3309937"/>
            <a:chOff x="5076031" y="620688"/>
            <a:chExt cx="3856038" cy="3309938"/>
          </a:xfrm>
        </p:grpSpPr>
        <p:grpSp>
          <p:nvGrpSpPr>
            <p:cNvPr id="99" name="Group 47"/>
            <p:cNvGrpSpPr/>
            <p:nvPr/>
          </p:nvGrpSpPr>
          <p:grpSpPr bwMode="auto">
            <a:xfrm>
              <a:off x="5076031" y="620688"/>
              <a:ext cx="3856038" cy="3309938"/>
              <a:chOff x="3152" y="1979"/>
              <a:chExt cx="2429" cy="2085"/>
            </a:xfrm>
          </p:grpSpPr>
          <p:grpSp>
            <p:nvGrpSpPr>
              <p:cNvPr id="101" name="Group 44"/>
              <p:cNvGrpSpPr/>
              <p:nvPr/>
            </p:nvGrpSpPr>
            <p:grpSpPr bwMode="auto">
              <a:xfrm>
                <a:off x="3152" y="1979"/>
                <a:ext cx="2262" cy="1814"/>
                <a:chOff x="3152" y="1979"/>
                <a:chExt cx="2262" cy="1814"/>
              </a:xfrm>
            </p:grpSpPr>
            <p:sp>
              <p:nvSpPr>
                <p:cNvPr id="103" name="Rectangle 9"/>
                <p:cNvSpPr>
                  <a:spLocks noChangeArrowheads="1"/>
                </p:cNvSpPr>
                <p:nvPr/>
              </p:nvSpPr>
              <p:spPr bwMode="auto">
                <a:xfrm>
                  <a:off x="3152" y="3058"/>
                  <a:ext cx="222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q</a:t>
                  </a:r>
                  <a:endParaRPr kumimoji="0" lang="en-US" altLang="zh-CN" sz="2000"/>
                </a:p>
              </p:txBody>
            </p:sp>
            <p:sp>
              <p:nvSpPr>
                <p:cNvPr id="104" name="AutoShape 10"/>
                <p:cNvSpPr>
                  <a:spLocks noChangeArrowheads="1"/>
                </p:cNvSpPr>
                <p:nvPr/>
              </p:nvSpPr>
              <p:spPr bwMode="auto">
                <a:xfrm rot="5400000">
                  <a:off x="4528" y="2726"/>
                  <a:ext cx="488" cy="543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5" name="Rectangle 11"/>
                <p:cNvSpPr>
                  <a:spLocks noChangeArrowheads="1"/>
                </p:cNvSpPr>
                <p:nvPr/>
              </p:nvSpPr>
              <p:spPr bwMode="auto">
                <a:xfrm>
                  <a:off x="4529" y="2875"/>
                  <a:ext cx="331" cy="2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2000" dirty="0"/>
                    <a:t>－</a:t>
                  </a:r>
                  <a:r>
                    <a:rPr kumimoji="0" lang="en-US" altLang="zh-CN" sz="2000" dirty="0"/>
                    <a:t>A</a:t>
                  </a:r>
                  <a:r>
                    <a:rPr kumimoji="0" lang="en-US" altLang="zh-CN" sz="2000" baseline="-25000" dirty="0"/>
                    <a:t>0</a:t>
                  </a:r>
                  <a:endParaRPr kumimoji="0" lang="en-US" altLang="zh-CN" sz="2000" dirty="0"/>
                </a:p>
              </p:txBody>
            </p:sp>
            <p:sp>
              <p:nvSpPr>
                <p:cNvPr id="106" name="Line 12"/>
                <p:cNvSpPr>
                  <a:spLocks noChangeShapeType="1"/>
                </p:cNvSpPr>
                <p:nvPr/>
              </p:nvSpPr>
              <p:spPr bwMode="auto">
                <a:xfrm>
                  <a:off x="5036" y="2998"/>
                  <a:ext cx="27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107" name="Oval 13"/>
                <p:cNvSpPr>
                  <a:spLocks noChangeArrowheads="1"/>
                </p:cNvSpPr>
                <p:nvPr/>
              </p:nvSpPr>
              <p:spPr bwMode="auto">
                <a:xfrm>
                  <a:off x="5310" y="2973"/>
                  <a:ext cx="50" cy="5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8" name="Freeform 14"/>
                <p:cNvSpPr/>
                <p:nvPr/>
              </p:nvSpPr>
              <p:spPr bwMode="auto">
                <a:xfrm>
                  <a:off x="3431" y="2998"/>
                  <a:ext cx="1860" cy="765"/>
                </a:xfrm>
                <a:custGeom>
                  <a:avLst/>
                  <a:gdLst>
                    <a:gd name="T0" fmla="*/ 49 w 2063"/>
                    <a:gd name="T1" fmla="*/ 0 h 1029"/>
                    <a:gd name="T2" fmla="*/ 0 w 2063"/>
                    <a:gd name="T3" fmla="*/ 0 h 1029"/>
                    <a:gd name="T4" fmla="*/ 0 w 2063"/>
                    <a:gd name="T5" fmla="*/ 1 h 1029"/>
                    <a:gd name="T6" fmla="*/ 83 w 2063"/>
                    <a:gd name="T7" fmla="*/ 1 h 102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63"/>
                    <a:gd name="T13" fmla="*/ 0 h 1029"/>
                    <a:gd name="T14" fmla="*/ 2063 w 2063"/>
                    <a:gd name="T15" fmla="*/ 1029 h 102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63" h="1029">
                      <a:moveTo>
                        <a:pt x="1185" y="0"/>
                      </a:moveTo>
                      <a:lnTo>
                        <a:pt x="0" y="0"/>
                      </a:lnTo>
                      <a:lnTo>
                        <a:pt x="0" y="1029"/>
                      </a:lnTo>
                      <a:lnTo>
                        <a:pt x="2063" y="1029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Line 15"/>
                <p:cNvSpPr>
                  <a:spLocks noChangeShapeType="1"/>
                </p:cNvSpPr>
                <p:nvPr/>
              </p:nvSpPr>
              <p:spPr bwMode="auto">
                <a:xfrm>
                  <a:off x="3774" y="2998"/>
                  <a:ext cx="1" cy="76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110" name="Oval 16"/>
                <p:cNvSpPr>
                  <a:spLocks noChangeArrowheads="1"/>
                </p:cNvSpPr>
                <p:nvPr/>
              </p:nvSpPr>
              <p:spPr bwMode="auto">
                <a:xfrm rot="5400000">
                  <a:off x="3287" y="3249"/>
                  <a:ext cx="290" cy="285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11" name="Rectangle 17"/>
                <p:cNvSpPr>
                  <a:spLocks noChangeArrowheads="1"/>
                </p:cNvSpPr>
                <p:nvPr/>
              </p:nvSpPr>
              <p:spPr bwMode="auto">
                <a:xfrm>
                  <a:off x="3740" y="3255"/>
                  <a:ext cx="70" cy="27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12" name="Rectangle 18"/>
                <p:cNvSpPr>
                  <a:spLocks noChangeArrowheads="1"/>
                </p:cNvSpPr>
                <p:nvPr/>
              </p:nvSpPr>
              <p:spPr bwMode="auto">
                <a:xfrm>
                  <a:off x="3982" y="3099"/>
                  <a:ext cx="221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C</a:t>
                  </a:r>
                  <a:r>
                    <a:rPr kumimoji="0" lang="en-US" altLang="zh-CN" sz="2000" baseline="-25000"/>
                    <a:t>a</a:t>
                  </a:r>
                  <a:endParaRPr kumimoji="0" lang="en-US" altLang="zh-CN" sz="2000"/>
                </a:p>
              </p:txBody>
            </p:sp>
            <p:sp>
              <p:nvSpPr>
                <p:cNvPr id="113" name="Rectangle 19"/>
                <p:cNvSpPr>
                  <a:spLocks noChangeArrowheads="1"/>
                </p:cNvSpPr>
                <p:nvPr/>
              </p:nvSpPr>
              <p:spPr bwMode="auto">
                <a:xfrm>
                  <a:off x="4267" y="3017"/>
                  <a:ext cx="222" cy="2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∑</a:t>
                  </a:r>
                  <a:endParaRPr kumimoji="0" lang="en-US" altLang="zh-CN" sz="2000"/>
                </a:p>
              </p:txBody>
            </p:sp>
            <p:grpSp>
              <p:nvGrpSpPr>
                <p:cNvPr id="114" name="Group 20"/>
                <p:cNvGrpSpPr/>
                <p:nvPr/>
              </p:nvGrpSpPr>
              <p:grpSpPr bwMode="auto">
                <a:xfrm flipV="1">
                  <a:off x="4079" y="2893"/>
                  <a:ext cx="232" cy="48"/>
                  <a:chOff x="7449" y="9962"/>
                  <a:chExt cx="258" cy="34"/>
                </a:xfrm>
              </p:grpSpPr>
              <p:sp>
                <p:nvSpPr>
                  <p:cNvPr id="136" name="AutoShape 2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7619" y="9908"/>
                    <a:ext cx="34" cy="142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tailEnd type="none" w="sm" len="lg"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20000"/>
                      </a:lnSpc>
                      <a:spcBef>
                        <a:spcPct val="0"/>
                      </a:spcBef>
                      <a:buFontTx/>
                      <a:buNone/>
                    </a:pPr>
                    <a:endParaRPr kumimoji="0" lang="zh-CN" altLang="en-US" sz="2000"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37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7449" y="9982"/>
                    <a:ext cx="10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5" name="Rectangle 23"/>
                <p:cNvSpPr>
                  <a:spLocks noChangeArrowheads="1"/>
                </p:cNvSpPr>
                <p:nvPr/>
              </p:nvSpPr>
              <p:spPr bwMode="auto">
                <a:xfrm>
                  <a:off x="5097" y="3293"/>
                  <a:ext cx="31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SC</a:t>
                  </a:r>
                  <a:endParaRPr kumimoji="0" lang="en-US" altLang="zh-CN" sz="2000"/>
                </a:p>
              </p:txBody>
            </p:sp>
            <p:sp>
              <p:nvSpPr>
                <p:cNvPr id="116" name="Oval 24"/>
                <p:cNvSpPr>
                  <a:spLocks noChangeArrowheads="1"/>
                </p:cNvSpPr>
                <p:nvPr/>
              </p:nvSpPr>
              <p:spPr bwMode="auto">
                <a:xfrm>
                  <a:off x="5287" y="3740"/>
                  <a:ext cx="42" cy="4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17" name="Rectangle 25"/>
                <p:cNvSpPr>
                  <a:spLocks noChangeArrowheads="1"/>
                </p:cNvSpPr>
                <p:nvPr/>
              </p:nvSpPr>
              <p:spPr bwMode="auto">
                <a:xfrm>
                  <a:off x="3876" y="2788"/>
                  <a:ext cx="222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i</a:t>
                  </a:r>
                  <a:endParaRPr kumimoji="0" lang="en-US" altLang="zh-CN" sz="2000"/>
                </a:p>
              </p:txBody>
            </p:sp>
            <p:sp>
              <p:nvSpPr>
                <p:cNvPr id="118" name="Rectangle 26"/>
                <p:cNvSpPr>
                  <a:spLocks noChangeArrowheads="1"/>
                </p:cNvSpPr>
                <p:nvPr/>
              </p:nvSpPr>
              <p:spPr bwMode="auto">
                <a:xfrm>
                  <a:off x="3787" y="3339"/>
                  <a:ext cx="209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 dirty="0"/>
                    <a:t>R</a:t>
                  </a:r>
                  <a:r>
                    <a:rPr kumimoji="0" lang="en-US" altLang="zh-CN" sz="2000" baseline="-25000" dirty="0"/>
                    <a:t>a</a:t>
                  </a:r>
                  <a:endParaRPr kumimoji="0" lang="en-US" altLang="zh-CN" sz="2000" dirty="0"/>
                </a:p>
              </p:txBody>
            </p:sp>
            <p:sp>
              <p:nvSpPr>
                <p:cNvPr id="119" name="Freeform 27"/>
                <p:cNvSpPr/>
                <p:nvPr/>
              </p:nvSpPr>
              <p:spPr bwMode="auto">
                <a:xfrm>
                  <a:off x="4382" y="2603"/>
                  <a:ext cx="785" cy="395"/>
                </a:xfrm>
                <a:custGeom>
                  <a:avLst/>
                  <a:gdLst>
                    <a:gd name="T0" fmla="*/ 0 w 876"/>
                    <a:gd name="T1" fmla="*/ 1 h 531"/>
                    <a:gd name="T2" fmla="*/ 0 w 876"/>
                    <a:gd name="T3" fmla="*/ 0 h 531"/>
                    <a:gd name="T4" fmla="*/ 36 w 876"/>
                    <a:gd name="T5" fmla="*/ 0 h 531"/>
                    <a:gd name="T6" fmla="*/ 36 w 876"/>
                    <a:gd name="T7" fmla="*/ 1 h 5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76"/>
                    <a:gd name="T13" fmla="*/ 0 h 531"/>
                    <a:gd name="T14" fmla="*/ 876 w 876"/>
                    <a:gd name="T15" fmla="*/ 531 h 5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76" h="531">
                      <a:moveTo>
                        <a:pt x="0" y="531"/>
                      </a:moveTo>
                      <a:lnTo>
                        <a:pt x="0" y="0"/>
                      </a:lnTo>
                      <a:lnTo>
                        <a:pt x="876" y="0"/>
                      </a:lnTo>
                      <a:lnTo>
                        <a:pt x="876" y="52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120" name="Rectangle 28"/>
                <p:cNvSpPr>
                  <a:spLocks noChangeArrowheads="1"/>
                </p:cNvSpPr>
                <p:nvPr/>
              </p:nvSpPr>
              <p:spPr bwMode="auto">
                <a:xfrm rot="5400000">
                  <a:off x="4738" y="2431"/>
                  <a:ext cx="58" cy="32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21" name="Oval 29"/>
                <p:cNvSpPr>
                  <a:spLocks noChangeArrowheads="1"/>
                </p:cNvSpPr>
                <p:nvPr/>
              </p:nvSpPr>
              <p:spPr bwMode="auto">
                <a:xfrm>
                  <a:off x="4161" y="2969"/>
                  <a:ext cx="50" cy="50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22" name="Rectangle 31"/>
                <p:cNvSpPr>
                  <a:spLocks noChangeArrowheads="1"/>
                </p:cNvSpPr>
                <p:nvPr/>
              </p:nvSpPr>
              <p:spPr bwMode="auto">
                <a:xfrm>
                  <a:off x="4629" y="1979"/>
                  <a:ext cx="222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C</a:t>
                  </a:r>
                  <a:r>
                    <a:rPr kumimoji="0" lang="en-US" altLang="zh-CN" sz="2000" baseline="-25000"/>
                    <a:t>F</a:t>
                  </a:r>
                  <a:endParaRPr kumimoji="0" lang="en-US" altLang="zh-CN" sz="2000"/>
                </a:p>
              </p:txBody>
            </p:sp>
            <p:sp>
              <p:nvSpPr>
                <p:cNvPr id="123" name="Rectangle 32"/>
                <p:cNvSpPr>
                  <a:spLocks noChangeArrowheads="1"/>
                </p:cNvSpPr>
                <p:nvPr/>
              </p:nvSpPr>
              <p:spPr bwMode="auto">
                <a:xfrm>
                  <a:off x="4738" y="2623"/>
                  <a:ext cx="222" cy="1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 dirty="0"/>
                    <a:t>R</a:t>
                  </a:r>
                  <a:r>
                    <a:rPr kumimoji="0" lang="en-US" altLang="zh-CN" sz="2000" baseline="-25000" dirty="0"/>
                    <a:t>F</a:t>
                  </a:r>
                  <a:endParaRPr kumimoji="0" lang="en-US" altLang="zh-CN" sz="2000" dirty="0"/>
                </a:p>
              </p:txBody>
            </p:sp>
            <p:sp>
              <p:nvSpPr>
                <p:cNvPr id="124" name="Line 33"/>
                <p:cNvSpPr>
                  <a:spLocks noChangeShapeType="1"/>
                </p:cNvSpPr>
                <p:nvPr/>
              </p:nvSpPr>
              <p:spPr bwMode="auto">
                <a:xfrm>
                  <a:off x="4110" y="3347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125" name="Line 34"/>
                <p:cNvSpPr>
                  <a:spLocks noChangeShapeType="1"/>
                </p:cNvSpPr>
                <p:nvPr/>
              </p:nvSpPr>
              <p:spPr bwMode="auto">
                <a:xfrm>
                  <a:off x="4110" y="3395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6" name="Line 35"/>
                <p:cNvSpPr>
                  <a:spLocks noChangeShapeType="1"/>
                </p:cNvSpPr>
                <p:nvPr/>
              </p:nvSpPr>
              <p:spPr bwMode="auto">
                <a:xfrm>
                  <a:off x="4182" y="3404"/>
                  <a:ext cx="0" cy="35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7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4182" y="3011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8" name="Oval 37"/>
                <p:cNvSpPr>
                  <a:spLocks noChangeArrowheads="1"/>
                </p:cNvSpPr>
                <p:nvPr/>
              </p:nvSpPr>
              <p:spPr bwMode="auto">
                <a:xfrm>
                  <a:off x="3750" y="3743"/>
                  <a:ext cx="51" cy="50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29" name="Oval 38"/>
                <p:cNvSpPr>
                  <a:spLocks noChangeArrowheads="1"/>
                </p:cNvSpPr>
                <p:nvPr/>
              </p:nvSpPr>
              <p:spPr bwMode="auto">
                <a:xfrm>
                  <a:off x="3750" y="2975"/>
                  <a:ext cx="51" cy="50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0" name="Line 39"/>
                <p:cNvSpPr>
                  <a:spLocks noChangeShapeType="1"/>
                </p:cNvSpPr>
                <p:nvPr/>
              </p:nvSpPr>
              <p:spPr bwMode="auto">
                <a:xfrm>
                  <a:off x="4718" y="2243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1" name="Line 40"/>
                <p:cNvSpPr>
                  <a:spLocks noChangeShapeType="1"/>
                </p:cNvSpPr>
                <p:nvPr/>
              </p:nvSpPr>
              <p:spPr bwMode="auto">
                <a:xfrm>
                  <a:off x="4782" y="2243"/>
                  <a:ext cx="0" cy="1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132" name="Freeform 41"/>
                <p:cNvSpPr/>
                <p:nvPr/>
              </p:nvSpPr>
              <p:spPr bwMode="auto">
                <a:xfrm>
                  <a:off x="4382" y="2315"/>
                  <a:ext cx="336" cy="336"/>
                </a:xfrm>
                <a:custGeom>
                  <a:avLst/>
                  <a:gdLst>
                    <a:gd name="T0" fmla="*/ 0 w 336"/>
                    <a:gd name="T1" fmla="*/ 336 h 336"/>
                    <a:gd name="T2" fmla="*/ 0 w 336"/>
                    <a:gd name="T3" fmla="*/ 0 h 336"/>
                    <a:gd name="T4" fmla="*/ 336 w 336"/>
                    <a:gd name="T5" fmla="*/ 0 h 336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336"/>
                    <a:gd name="T11" fmla="*/ 336 w 336"/>
                    <a:gd name="T12" fmla="*/ 336 h 3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336">
                      <a:moveTo>
                        <a:pt x="0" y="336"/>
                      </a:moveTo>
                      <a:lnTo>
                        <a:pt x="0" y="0"/>
                      </a:lnTo>
                      <a:lnTo>
                        <a:pt x="336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42"/>
                <p:cNvSpPr/>
                <p:nvPr/>
              </p:nvSpPr>
              <p:spPr bwMode="auto">
                <a:xfrm flipH="1">
                  <a:off x="4786" y="2315"/>
                  <a:ext cx="381" cy="336"/>
                </a:xfrm>
                <a:custGeom>
                  <a:avLst/>
                  <a:gdLst>
                    <a:gd name="T0" fmla="*/ 0 w 336"/>
                    <a:gd name="T1" fmla="*/ 336 h 336"/>
                    <a:gd name="T2" fmla="*/ 0 w 336"/>
                    <a:gd name="T3" fmla="*/ 0 h 336"/>
                    <a:gd name="T4" fmla="*/ 16522 w 336"/>
                    <a:gd name="T5" fmla="*/ 0 h 336"/>
                    <a:gd name="T6" fmla="*/ 0 60000 65536"/>
                    <a:gd name="T7" fmla="*/ 0 60000 65536"/>
                    <a:gd name="T8" fmla="*/ 0 60000 65536"/>
                    <a:gd name="T9" fmla="*/ 0 w 336"/>
                    <a:gd name="T10" fmla="*/ 0 h 336"/>
                    <a:gd name="T11" fmla="*/ 336 w 336"/>
                    <a:gd name="T12" fmla="*/ 336 h 3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6" h="336">
                      <a:moveTo>
                        <a:pt x="0" y="336"/>
                      </a:moveTo>
                      <a:lnTo>
                        <a:pt x="0" y="0"/>
                      </a:lnTo>
                      <a:lnTo>
                        <a:pt x="336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" name="Line 4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3339" y="3384"/>
                  <a:ext cx="183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5" name="Oval 30"/>
                <p:cNvSpPr>
                  <a:spLocks noChangeArrowheads="1"/>
                </p:cNvSpPr>
                <p:nvPr/>
              </p:nvSpPr>
              <p:spPr bwMode="auto">
                <a:xfrm>
                  <a:off x="4161" y="3743"/>
                  <a:ext cx="51" cy="50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102" name="Text Box 46"/>
              <p:cNvSpPr txBox="1">
                <a:spLocks noChangeArrowheads="1"/>
              </p:cNvSpPr>
              <p:nvPr/>
            </p:nvSpPr>
            <p:spPr bwMode="auto">
              <a:xfrm>
                <a:off x="3268" y="3793"/>
                <a:ext cx="231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000">
                    <a:latin typeface="楷体_GB2312" pitchFamily="49" charset="-122"/>
                    <a:ea typeface="楷体_GB2312" pitchFamily="49" charset="-122"/>
                  </a:rPr>
                  <a:t>电荷放大器原理电路图</a:t>
                </a:r>
              </a:p>
            </p:txBody>
          </p:sp>
        </p:grpSp>
        <p:sp>
          <p:nvSpPr>
            <p:cNvPr id="100" name="Oval 29"/>
            <p:cNvSpPr>
              <a:spLocks noChangeArrowheads="1"/>
            </p:cNvSpPr>
            <p:nvPr/>
          </p:nvSpPr>
          <p:spPr bwMode="auto">
            <a:xfrm>
              <a:off x="6993855" y="2192164"/>
              <a:ext cx="79375" cy="793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 dirty="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38" name="矩形 137"/>
          <p:cNvSpPr/>
          <p:nvPr/>
        </p:nvSpPr>
        <p:spPr>
          <a:xfrm>
            <a:off x="3523817" y="1153486"/>
            <a:ext cx="52629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ea"/>
              <a:buAutoNum type="circleNumDbPlain" startAt="2"/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等效电路：</a:t>
            </a:r>
            <a:r>
              <a:rPr lang="zh-CN" altLang="en-US" sz="2400" b="1" dirty="0">
                <a:solidFill>
                  <a:srgbClr val="0000FF"/>
                </a:solidFill>
              </a:rPr>
              <a:t>依据前面的电流表达式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zh-CN" sz="2400" b="1" dirty="0">
                <a:solidFill>
                  <a:srgbClr val="0000FF"/>
                </a:solidFill>
              </a:rPr>
              <a:t>                       </a:t>
            </a:r>
            <a:r>
              <a:rPr lang="en-US" altLang="zh-CN" sz="2400" b="1" i="1" dirty="0" err="1">
                <a:solidFill>
                  <a:srgbClr val="0000FF"/>
                </a:solidFill>
                <a:latin typeface="+mj-lt"/>
              </a:rPr>
              <a:t>i</a:t>
            </a:r>
            <a:r>
              <a:rPr lang="en-US" altLang="zh-CN" sz="2400" b="1" i="1" dirty="0">
                <a:solidFill>
                  <a:srgbClr val="0000FF"/>
                </a:solidFill>
              </a:rPr>
              <a:t>  </a:t>
            </a:r>
            <a:r>
              <a:rPr lang="en-US" altLang="zh-CN" sz="2400" b="1" dirty="0">
                <a:solidFill>
                  <a:srgbClr val="0000FF"/>
                </a:solidFill>
              </a:rPr>
              <a:t>=</a:t>
            </a:r>
            <a:r>
              <a:rPr lang="en-US" altLang="zh-CN" sz="2400" b="1" i="1" dirty="0">
                <a:solidFill>
                  <a:srgbClr val="0000FF"/>
                </a:solidFill>
              </a:rPr>
              <a:t>U</a:t>
            </a:r>
            <a:r>
              <a:rPr lang="en-US" altLang="zh-CN" sz="2400" b="1" i="1" baseline="-25000" dirty="0">
                <a:solidFill>
                  <a:srgbClr val="0000FF"/>
                </a:solidFill>
                <a:sym typeface="Symbol" panose="05050102010706020507" pitchFamily="18" charset="2"/>
              </a:rPr>
              <a:t> </a:t>
            </a:r>
            <a:r>
              <a:rPr lang="zh-CN" altLang="en-US" sz="2400" b="1" dirty="0">
                <a:solidFill>
                  <a:srgbClr val="0000FF"/>
                </a:solidFill>
              </a:rPr>
              <a:t>*</a:t>
            </a:r>
            <a:r>
              <a:rPr lang="en-US" altLang="zh-CN" sz="2400" b="1" dirty="0">
                <a:solidFill>
                  <a:srgbClr val="0000FF"/>
                </a:solidFill>
              </a:rPr>
              <a:t>1/</a:t>
            </a:r>
            <a:r>
              <a:rPr lang="en-US" altLang="zh-CN" sz="2400" b="1" i="1" dirty="0">
                <a:solidFill>
                  <a:srgbClr val="0000FF"/>
                </a:solidFill>
              </a:rPr>
              <a:t>Z </a:t>
            </a:r>
            <a:r>
              <a:rPr lang="en-US" altLang="zh-CN" sz="2400" b="1" dirty="0">
                <a:solidFill>
                  <a:srgbClr val="0000FF"/>
                </a:solidFill>
              </a:rPr>
              <a:t>’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48131" name="Object 4"/>
          <p:cNvGraphicFramePr>
            <a:graphicFrameLocks noChangeAspect="1"/>
          </p:cNvGraphicFramePr>
          <p:nvPr/>
        </p:nvGraphicFramePr>
        <p:xfrm>
          <a:off x="260350" y="2193925"/>
          <a:ext cx="52355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5" name="Equation" r:id="rId6" imgW="2743200" imgH="584200" progId="Equation.DSMT4">
                  <p:embed/>
                </p:oleObj>
              </mc:Choice>
              <mc:Fallback>
                <p:oleObj name="Equation" r:id="rId6" imgW="2743200" imgH="584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193925"/>
                        <a:ext cx="52355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Text Box 5"/>
          <p:cNvSpPr txBox="1">
            <a:spLocks noChangeArrowheads="1"/>
          </p:cNvSpPr>
          <p:nvPr/>
        </p:nvSpPr>
        <p:spPr bwMode="auto">
          <a:xfrm>
            <a:off x="376238" y="1647825"/>
            <a:ext cx="3960812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 startAt="3"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运放输入电压</a:t>
            </a:r>
            <a:r>
              <a:rPr kumimoji="0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U</a:t>
            </a:r>
            <a:r>
              <a:rPr kumimoji="0" lang="en-US" altLang="zh-CN" sz="18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</a:t>
            </a:r>
            <a:endParaRPr kumimoji="0"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438150" y="3500438"/>
            <a:ext cx="39608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 startAt="4"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运放输出电压</a:t>
            </a:r>
            <a:r>
              <a:rPr kumimoji="0" lang="en-US" altLang="zh-CN" sz="2400" b="1" dirty="0" err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Usc</a:t>
            </a:r>
            <a:endParaRPr kumimoji="0"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8134" name="Object 7"/>
          <p:cNvGraphicFramePr>
            <a:graphicFrameLocks noChangeAspect="1"/>
          </p:cNvGraphicFramePr>
          <p:nvPr/>
        </p:nvGraphicFramePr>
        <p:xfrm>
          <a:off x="481013" y="4068763"/>
          <a:ext cx="705167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6" name="Equation" r:id="rId8" imgW="3263900" imgH="584200" progId="Equation.DSMT4">
                  <p:embed/>
                </p:oleObj>
              </mc:Choice>
              <mc:Fallback>
                <p:oleObj name="Equation" r:id="rId8" imgW="3263900" imgH="584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4068763"/>
                        <a:ext cx="705167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765A88-0827-43BC-B276-9AB8E5BD8AD9}" type="slidenum">
              <a:rPr lang="en-US" altLang="zh-CN" sz="1400" smtClean="0"/>
              <a:t>36</a:t>
            </a:fld>
            <a:endParaRPr lang="en-US" altLang="zh-CN" sz="1400"/>
          </a:p>
        </p:txBody>
      </p:sp>
      <p:sp>
        <p:nvSpPr>
          <p:cNvPr id="48136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278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电荷放大器</a:t>
            </a:r>
          </a:p>
        </p:txBody>
      </p:sp>
      <p:sp>
        <p:nvSpPr>
          <p:cNvPr id="47" name="矩形 46"/>
          <p:cNvSpPr/>
          <p:nvPr/>
        </p:nvSpPr>
        <p:spPr>
          <a:xfrm>
            <a:off x="444606" y="5445224"/>
            <a:ext cx="8240226" cy="129407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>
              <a:lnSpc>
                <a:spcPts val="32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分析</a:t>
            </a:r>
            <a:r>
              <a:rPr lang="en-US" altLang="zh-CN" sz="2400" dirty="0">
                <a:solidFill>
                  <a:srgbClr val="0000FF"/>
                </a:solidFill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</a:rPr>
              <a:t>当</a:t>
            </a:r>
            <a:r>
              <a:rPr lang="en-US" altLang="zh-CN" sz="2400" i="1" dirty="0">
                <a:solidFill>
                  <a:srgbClr val="0000FF"/>
                </a:solidFill>
              </a:rPr>
              <a:t>A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0</a:t>
            </a:r>
            <a:r>
              <a:rPr lang="zh-CN" altLang="en-US" sz="2400" dirty="0">
                <a:solidFill>
                  <a:srgbClr val="0000FF"/>
                </a:solidFill>
              </a:rPr>
              <a:t>足够大时，</a:t>
            </a:r>
            <a:r>
              <a:rPr lang="en-US" altLang="zh-CN" sz="2400" dirty="0">
                <a:solidFill>
                  <a:srgbClr val="0000FF"/>
                </a:solidFill>
              </a:rPr>
              <a:t>Ra</a:t>
            </a:r>
            <a:r>
              <a:rPr lang="zh-CN" altLang="en-US" sz="2400" dirty="0">
                <a:solidFill>
                  <a:srgbClr val="0000FF"/>
                </a:solidFill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</a:rPr>
              <a:t>Ca</a:t>
            </a:r>
            <a:r>
              <a:rPr lang="zh-CN" altLang="en-US" sz="2400" dirty="0">
                <a:solidFill>
                  <a:srgbClr val="0000FF"/>
                </a:solidFill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</a:rPr>
              <a:t>Cc</a:t>
            </a:r>
            <a:r>
              <a:rPr lang="zh-CN" altLang="en-US" sz="2400" dirty="0">
                <a:solidFill>
                  <a:srgbClr val="0000FF"/>
                </a:solidFill>
              </a:rPr>
              <a:t>的影响可以忽略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>
              <a:lnSpc>
                <a:spcPts val="3200"/>
              </a:lnSpc>
              <a:defRPr/>
            </a:pPr>
            <a:r>
              <a:rPr lang="en-US" altLang="zh-CN" sz="2400" dirty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ts val="32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即：</a:t>
            </a:r>
            <a:r>
              <a:rPr lang="zh-CN" altLang="en-US" sz="2400" dirty="0">
                <a:solidFill>
                  <a:srgbClr val="0070C0"/>
                </a:solidFill>
              </a:rPr>
              <a:t>传感器本身的电容和电缆长短不影响电荷放大器的输出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182273" y="82200"/>
            <a:ext cx="4849260" cy="2194672"/>
            <a:chOff x="4182273" y="82200"/>
            <a:chExt cx="4849260" cy="2194672"/>
          </a:xfrm>
        </p:grpSpPr>
        <p:sp>
          <p:nvSpPr>
            <p:cNvPr id="2" name="矩形: 圆角 1"/>
            <p:cNvSpPr/>
            <p:nvPr/>
          </p:nvSpPr>
          <p:spPr bwMode="auto">
            <a:xfrm>
              <a:off x="4182273" y="95526"/>
              <a:ext cx="4818852" cy="21813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dirty="0"/>
            </a:p>
          </p:txBody>
        </p:sp>
        <p:grpSp>
          <p:nvGrpSpPr>
            <p:cNvPr id="58" name="组合 1"/>
            <p:cNvGrpSpPr/>
            <p:nvPr/>
          </p:nvGrpSpPr>
          <p:grpSpPr bwMode="auto">
            <a:xfrm>
              <a:off x="4337050" y="82200"/>
              <a:ext cx="4694483" cy="2065337"/>
              <a:chOff x="1554336" y="1717675"/>
              <a:chExt cx="5329238" cy="2065337"/>
            </a:xfrm>
          </p:grpSpPr>
          <p:grpSp>
            <p:nvGrpSpPr>
              <p:cNvPr id="102" name="Group 41"/>
              <p:cNvGrpSpPr/>
              <p:nvPr/>
            </p:nvGrpSpPr>
            <p:grpSpPr bwMode="auto">
              <a:xfrm>
                <a:off x="1554336" y="1717675"/>
                <a:ext cx="5329238" cy="2065337"/>
                <a:chOff x="1140" y="673"/>
                <a:chExt cx="3085" cy="1255"/>
              </a:xfrm>
            </p:grpSpPr>
            <p:sp>
              <p:nvSpPr>
                <p:cNvPr id="104" name="AutoShape 6"/>
                <p:cNvSpPr>
                  <a:spLocks noChangeArrowheads="1"/>
                </p:cNvSpPr>
                <p:nvPr/>
              </p:nvSpPr>
              <p:spPr bwMode="auto">
                <a:xfrm rot="5400000">
                  <a:off x="3101" y="662"/>
                  <a:ext cx="447" cy="625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5" name="Rectangle 7"/>
                <p:cNvSpPr>
                  <a:spLocks noChangeArrowheads="1"/>
                </p:cNvSpPr>
                <p:nvPr/>
              </p:nvSpPr>
              <p:spPr bwMode="auto">
                <a:xfrm>
                  <a:off x="3054" y="869"/>
                  <a:ext cx="376" cy="2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2000" i="1" dirty="0"/>
                    <a:t>－</a:t>
                  </a:r>
                  <a:r>
                    <a:rPr kumimoji="0" lang="en-US" altLang="zh-CN" sz="2000" i="1" dirty="0"/>
                    <a:t>A</a:t>
                  </a:r>
                  <a:r>
                    <a:rPr kumimoji="0" lang="en-US" altLang="zh-CN" sz="2000" baseline="-25000" dirty="0"/>
                    <a:t>0</a:t>
                  </a:r>
                  <a:endParaRPr kumimoji="0" lang="en-US" altLang="zh-CN" sz="2000" i="1" dirty="0"/>
                </a:p>
              </p:txBody>
            </p:sp>
            <p:sp>
              <p:nvSpPr>
                <p:cNvPr id="106" name="Line 8"/>
                <p:cNvSpPr>
                  <a:spLocks noChangeShapeType="1"/>
                </p:cNvSpPr>
                <p:nvPr/>
              </p:nvSpPr>
              <p:spPr bwMode="auto">
                <a:xfrm>
                  <a:off x="3637" y="970"/>
                  <a:ext cx="2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Oval 9"/>
                <p:cNvSpPr>
                  <a:spLocks noChangeArrowheads="1"/>
                </p:cNvSpPr>
                <p:nvPr/>
              </p:nvSpPr>
              <p:spPr bwMode="auto">
                <a:xfrm>
                  <a:off x="3923" y="94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8" name="Freeform 10"/>
                <p:cNvSpPr/>
                <p:nvPr/>
              </p:nvSpPr>
              <p:spPr bwMode="auto">
                <a:xfrm>
                  <a:off x="1370" y="964"/>
                  <a:ext cx="2571" cy="938"/>
                </a:xfrm>
                <a:custGeom>
                  <a:avLst/>
                  <a:gdLst>
                    <a:gd name="T0" fmla="*/ 9344 w 2426"/>
                    <a:gd name="T1" fmla="*/ 0 h 872"/>
                    <a:gd name="T2" fmla="*/ 0 w 2426"/>
                    <a:gd name="T3" fmla="*/ 0 h 872"/>
                    <a:gd name="T4" fmla="*/ 2 w 2426"/>
                    <a:gd name="T5" fmla="*/ 8365 h 872"/>
                    <a:gd name="T6" fmla="*/ 14675 w 2426"/>
                    <a:gd name="T7" fmla="*/ 8365 h 8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26"/>
                    <a:gd name="T13" fmla="*/ 0 h 872"/>
                    <a:gd name="T14" fmla="*/ 2426 w 2426"/>
                    <a:gd name="T15" fmla="*/ 872 h 8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26" h="872">
                      <a:moveTo>
                        <a:pt x="1545" y="0"/>
                      </a:moveTo>
                      <a:lnTo>
                        <a:pt x="0" y="0"/>
                      </a:lnTo>
                      <a:lnTo>
                        <a:pt x="2" y="872"/>
                      </a:lnTo>
                      <a:lnTo>
                        <a:pt x="2426" y="87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Line 11"/>
                <p:cNvSpPr>
                  <a:spLocks noChangeShapeType="1"/>
                </p:cNvSpPr>
                <p:nvPr/>
              </p:nvSpPr>
              <p:spPr bwMode="auto">
                <a:xfrm>
                  <a:off x="1682" y="969"/>
                  <a:ext cx="1" cy="9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Line 12"/>
                <p:cNvSpPr>
                  <a:spLocks noChangeShapeType="1"/>
                </p:cNvSpPr>
                <p:nvPr/>
              </p:nvSpPr>
              <p:spPr bwMode="auto">
                <a:xfrm>
                  <a:off x="2628" y="964"/>
                  <a:ext cx="1" cy="9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Oval 13"/>
                <p:cNvSpPr>
                  <a:spLocks noChangeArrowheads="1"/>
                </p:cNvSpPr>
                <p:nvPr/>
              </p:nvSpPr>
              <p:spPr bwMode="auto">
                <a:xfrm rot="5400000">
                  <a:off x="1245" y="1282"/>
                  <a:ext cx="262" cy="250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12" name="Line 14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1299" y="1403"/>
                  <a:ext cx="143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Rectangle 15"/>
                <p:cNvSpPr>
                  <a:spLocks noChangeArrowheads="1"/>
                </p:cNvSpPr>
                <p:nvPr/>
              </p:nvSpPr>
              <p:spPr bwMode="auto">
                <a:xfrm>
                  <a:off x="1641" y="1276"/>
                  <a:ext cx="79" cy="32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14" name="Rectangle 16"/>
                <p:cNvSpPr>
                  <a:spLocks noChangeArrowheads="1"/>
                </p:cNvSpPr>
                <p:nvPr/>
              </p:nvSpPr>
              <p:spPr bwMode="auto">
                <a:xfrm>
                  <a:off x="2595" y="1276"/>
                  <a:ext cx="79" cy="31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15" name="Rectangle 17"/>
                <p:cNvSpPr>
                  <a:spLocks noChangeArrowheads="1"/>
                </p:cNvSpPr>
                <p:nvPr/>
              </p:nvSpPr>
              <p:spPr bwMode="auto">
                <a:xfrm>
                  <a:off x="1986" y="1527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 dirty="0"/>
                    <a:t>C</a:t>
                  </a:r>
                  <a:r>
                    <a:rPr kumimoji="0" lang="en-US" altLang="zh-CN" sz="2000" baseline="-25000" dirty="0"/>
                    <a:t>a</a:t>
                  </a:r>
                  <a:endParaRPr kumimoji="0" lang="en-US" altLang="zh-CN" sz="2000" dirty="0"/>
                </a:p>
              </p:txBody>
            </p:sp>
            <p:sp>
              <p:nvSpPr>
                <p:cNvPr id="116" name="Rectangle 18"/>
                <p:cNvSpPr>
                  <a:spLocks noChangeArrowheads="1"/>
                </p:cNvSpPr>
                <p:nvPr/>
              </p:nvSpPr>
              <p:spPr bwMode="auto">
                <a:xfrm>
                  <a:off x="1761" y="1539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R</a:t>
                  </a:r>
                  <a:r>
                    <a:rPr kumimoji="0" lang="en-US" altLang="zh-CN" sz="2000" baseline="-25000"/>
                    <a:t>a</a:t>
                  </a:r>
                  <a:endParaRPr kumimoji="0" lang="en-US" altLang="zh-CN" sz="2000"/>
                </a:p>
              </p:txBody>
            </p:sp>
            <p:sp>
              <p:nvSpPr>
                <p:cNvPr id="117" name="Rectangle 19"/>
                <p:cNvSpPr>
                  <a:spLocks noChangeArrowheads="1"/>
                </p:cNvSpPr>
                <p:nvPr/>
              </p:nvSpPr>
              <p:spPr bwMode="auto">
                <a:xfrm>
                  <a:off x="2678" y="1539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R</a:t>
                  </a:r>
                  <a:r>
                    <a:rPr kumimoji="0" lang="en-US" altLang="zh-CN" sz="2000" i="1">
                      <a:cs typeface="Times New Roman" panose="02020603050405020304" pitchFamily="18" charset="0"/>
                    </a:rPr>
                    <a:t>'</a:t>
                  </a:r>
                </a:p>
              </p:txBody>
            </p:sp>
            <p:sp>
              <p:nvSpPr>
                <p:cNvPr id="118" name="Rectangle 20"/>
                <p:cNvSpPr>
                  <a:spLocks noChangeArrowheads="1"/>
                </p:cNvSpPr>
                <p:nvPr/>
              </p:nvSpPr>
              <p:spPr bwMode="auto">
                <a:xfrm>
                  <a:off x="2970" y="1539"/>
                  <a:ext cx="249" cy="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C</a:t>
                  </a:r>
                  <a:r>
                    <a:rPr kumimoji="0" lang="en-US" altLang="zh-CN" sz="2000" i="1">
                      <a:cs typeface="Times New Roman" panose="02020603050405020304" pitchFamily="18" charset="0"/>
                    </a:rPr>
                    <a:t>'</a:t>
                  </a:r>
                  <a:endParaRPr kumimoji="0" lang="en-US" altLang="zh-CN" sz="20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21"/>
                <p:cNvSpPr>
                  <a:spLocks noChangeArrowheads="1"/>
                </p:cNvSpPr>
                <p:nvPr/>
              </p:nvSpPr>
              <p:spPr bwMode="auto">
                <a:xfrm>
                  <a:off x="3885" y="1309"/>
                  <a:ext cx="340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SC</a:t>
                  </a:r>
                  <a:endParaRPr kumimoji="0" lang="en-US" altLang="zh-CN" sz="2000"/>
                </a:p>
              </p:txBody>
            </p:sp>
            <p:sp>
              <p:nvSpPr>
                <p:cNvPr id="120" name="Oval 22"/>
                <p:cNvSpPr>
                  <a:spLocks noChangeArrowheads="1"/>
                </p:cNvSpPr>
                <p:nvPr/>
              </p:nvSpPr>
              <p:spPr bwMode="auto">
                <a:xfrm>
                  <a:off x="3929" y="1875"/>
                  <a:ext cx="47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21" name="Rectangle 23"/>
                <p:cNvSpPr>
                  <a:spLocks noChangeArrowheads="1"/>
                </p:cNvSpPr>
                <p:nvPr/>
              </p:nvSpPr>
              <p:spPr bwMode="auto">
                <a:xfrm>
                  <a:off x="2754" y="673"/>
                  <a:ext cx="249" cy="2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∑</a:t>
                  </a:r>
                  <a:endParaRPr kumimoji="0" lang="en-US" altLang="zh-CN" sz="2000"/>
                </a:p>
              </p:txBody>
            </p:sp>
            <p:sp>
              <p:nvSpPr>
                <p:cNvPr id="122" name="Oval 24"/>
                <p:cNvSpPr>
                  <a:spLocks noChangeArrowheads="1"/>
                </p:cNvSpPr>
                <p:nvPr/>
              </p:nvSpPr>
              <p:spPr bwMode="auto">
                <a:xfrm>
                  <a:off x="2282" y="937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23" name="Oval 25"/>
                <p:cNvSpPr>
                  <a:spLocks noChangeArrowheads="1"/>
                </p:cNvSpPr>
                <p:nvPr/>
              </p:nvSpPr>
              <p:spPr bwMode="auto">
                <a:xfrm>
                  <a:off x="2285" y="1875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24" name="Rectangle 26"/>
                <p:cNvSpPr>
                  <a:spLocks noChangeArrowheads="1"/>
                </p:cNvSpPr>
                <p:nvPr/>
              </p:nvSpPr>
              <p:spPr bwMode="auto">
                <a:xfrm>
                  <a:off x="1140" y="1110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q</a:t>
                  </a:r>
                  <a:endParaRPr kumimoji="0" lang="en-US" altLang="zh-CN" sz="2000"/>
                </a:p>
              </p:txBody>
            </p:sp>
            <p:sp>
              <p:nvSpPr>
                <p:cNvPr id="125" name="Oval 27"/>
                <p:cNvSpPr>
                  <a:spLocks noChangeArrowheads="1"/>
                </p:cNvSpPr>
                <p:nvPr/>
              </p:nvSpPr>
              <p:spPr bwMode="auto">
                <a:xfrm>
                  <a:off x="1992" y="187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26" name="Line 28"/>
                <p:cNvSpPr>
                  <a:spLocks noChangeShapeType="1"/>
                </p:cNvSpPr>
                <p:nvPr/>
              </p:nvSpPr>
              <p:spPr bwMode="auto">
                <a:xfrm>
                  <a:off x="1936" y="1432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7" name="Line 29"/>
                <p:cNvSpPr>
                  <a:spLocks noChangeShapeType="1"/>
                </p:cNvSpPr>
                <p:nvPr/>
              </p:nvSpPr>
              <p:spPr bwMode="auto">
                <a:xfrm>
                  <a:off x="1936" y="1495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8" name="Line 30"/>
                <p:cNvSpPr>
                  <a:spLocks noChangeShapeType="1"/>
                </p:cNvSpPr>
                <p:nvPr/>
              </p:nvSpPr>
              <p:spPr bwMode="auto">
                <a:xfrm>
                  <a:off x="2012" y="1495"/>
                  <a:ext cx="3" cy="38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29" name="Line 31"/>
                <p:cNvSpPr>
                  <a:spLocks noChangeShapeType="1"/>
                </p:cNvSpPr>
                <p:nvPr/>
              </p:nvSpPr>
              <p:spPr bwMode="auto">
                <a:xfrm>
                  <a:off x="2015" y="979"/>
                  <a:ext cx="0" cy="44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130" name="Oval 32"/>
                <p:cNvSpPr>
                  <a:spLocks noChangeArrowheads="1"/>
                </p:cNvSpPr>
                <p:nvPr/>
              </p:nvSpPr>
              <p:spPr bwMode="auto">
                <a:xfrm>
                  <a:off x="1990" y="93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1" name="Oval 33"/>
                <p:cNvSpPr>
                  <a:spLocks noChangeArrowheads="1"/>
                </p:cNvSpPr>
                <p:nvPr/>
              </p:nvSpPr>
              <p:spPr bwMode="auto">
                <a:xfrm>
                  <a:off x="1658" y="937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2" name="Oval 34"/>
                <p:cNvSpPr>
                  <a:spLocks noChangeArrowheads="1"/>
                </p:cNvSpPr>
                <p:nvPr/>
              </p:nvSpPr>
              <p:spPr bwMode="auto">
                <a:xfrm>
                  <a:off x="1658" y="1871"/>
                  <a:ext cx="48" cy="48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3" name="Oval 35"/>
                <p:cNvSpPr>
                  <a:spLocks noChangeArrowheads="1"/>
                </p:cNvSpPr>
                <p:nvPr/>
              </p:nvSpPr>
              <p:spPr bwMode="auto">
                <a:xfrm>
                  <a:off x="2867" y="1865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4" name="Line 36"/>
                <p:cNvSpPr>
                  <a:spLocks noChangeShapeType="1"/>
                </p:cNvSpPr>
                <p:nvPr/>
              </p:nvSpPr>
              <p:spPr bwMode="auto">
                <a:xfrm>
                  <a:off x="2818" y="1424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5" name="Line 37"/>
                <p:cNvSpPr>
                  <a:spLocks noChangeShapeType="1"/>
                </p:cNvSpPr>
                <p:nvPr/>
              </p:nvSpPr>
              <p:spPr bwMode="auto">
                <a:xfrm>
                  <a:off x="2818" y="1476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136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2894" y="1480"/>
                  <a:ext cx="0" cy="38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7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2889" y="960"/>
                  <a:ext cx="5" cy="4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138" name="Oval 40"/>
                <p:cNvSpPr>
                  <a:spLocks noChangeArrowheads="1"/>
                </p:cNvSpPr>
                <p:nvPr/>
              </p:nvSpPr>
              <p:spPr bwMode="auto">
                <a:xfrm>
                  <a:off x="2867" y="93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95" name="Rectangle 17"/>
              <p:cNvSpPr>
                <a:spLocks noChangeArrowheads="1"/>
              </p:cNvSpPr>
              <p:nvPr/>
            </p:nvSpPr>
            <p:spPr bwMode="auto">
              <a:xfrm>
                <a:off x="3565921" y="3116263"/>
                <a:ext cx="430213" cy="360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 dirty="0"/>
                  <a:t>C</a:t>
                </a:r>
                <a:r>
                  <a:rPr kumimoji="0" lang="en-US" altLang="zh-CN" sz="2000" baseline="-25000" dirty="0"/>
                  <a:t>c</a:t>
                </a:r>
                <a:endParaRPr kumimoji="0" lang="en-US" altLang="zh-CN" sz="2000" dirty="0"/>
              </a:p>
            </p:txBody>
          </p:sp>
          <p:sp>
            <p:nvSpPr>
              <p:cNvPr id="96" name="Line 30"/>
              <p:cNvSpPr>
                <a:spLocks noChangeShapeType="1"/>
              </p:cNvSpPr>
              <p:nvPr/>
            </p:nvSpPr>
            <p:spPr bwMode="auto">
              <a:xfrm>
                <a:off x="3565524" y="3068638"/>
                <a:ext cx="6493" cy="6271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7" name="Line 31"/>
              <p:cNvSpPr>
                <a:spLocks noChangeShapeType="1"/>
              </p:cNvSpPr>
              <p:nvPr/>
            </p:nvSpPr>
            <p:spPr bwMode="auto">
              <a:xfrm flipH="1">
                <a:off x="3565107" y="2220913"/>
                <a:ext cx="417" cy="7326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dirty="0"/>
              </a:p>
            </p:txBody>
          </p:sp>
          <p:sp>
            <p:nvSpPr>
              <p:cNvPr id="98" name="Line 28"/>
              <p:cNvSpPr>
                <a:spLocks noChangeShapeType="1"/>
              </p:cNvSpPr>
              <p:nvPr/>
            </p:nvSpPr>
            <p:spPr bwMode="auto">
              <a:xfrm>
                <a:off x="3419475" y="3068638"/>
                <a:ext cx="2635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9" name="Line 28"/>
              <p:cNvSpPr>
                <a:spLocks noChangeShapeType="1"/>
              </p:cNvSpPr>
              <p:nvPr/>
            </p:nvSpPr>
            <p:spPr bwMode="auto">
              <a:xfrm>
                <a:off x="3419475" y="2955925"/>
                <a:ext cx="2635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0" name="Oval 24"/>
              <p:cNvSpPr>
                <a:spLocks noChangeArrowheads="1"/>
              </p:cNvSpPr>
              <p:nvPr/>
            </p:nvSpPr>
            <p:spPr bwMode="auto">
              <a:xfrm>
                <a:off x="4082742" y="2160854"/>
                <a:ext cx="80962" cy="7937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01" name="Oval 25"/>
              <p:cNvSpPr>
                <a:spLocks noChangeArrowheads="1"/>
              </p:cNvSpPr>
              <p:nvPr/>
            </p:nvSpPr>
            <p:spPr bwMode="auto">
              <a:xfrm>
                <a:off x="4086225" y="3690938"/>
                <a:ext cx="82550" cy="8096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pic>
        <p:nvPicPr>
          <p:cNvPr id="3" name="nice 爷爷2">
            <a:hlinkClick r:id="" action="ppaction://media"/>
            <a:extLst>
              <a:ext uri="{FF2B5EF4-FFF2-40B4-BE49-F238E27FC236}">
                <a16:creationId xmlns:a16="http://schemas.microsoft.com/office/drawing/2014/main" id="{C996A5C7-B554-4383-83F6-7BF14CA1DC9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93906" y="2468290"/>
            <a:ext cx="3031484" cy="1364168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92088" y="2759075"/>
            <a:ext cx="37449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9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当</a:t>
            </a:r>
            <a:r>
              <a:rPr lang="en-US" altLang="zh-CN" sz="2000" b="1" i="1" dirty="0">
                <a:solidFill>
                  <a:srgbClr val="0000FF"/>
                </a:solidFill>
                <a:ea typeface="楷体_GB2312" pitchFamily="49" charset="-122"/>
              </a:rPr>
              <a:t>A</a:t>
            </a:r>
            <a:r>
              <a:rPr lang="en-US" altLang="zh-CN" sz="2000" b="1" baseline="-25000" dirty="0">
                <a:solidFill>
                  <a:srgbClr val="0000FF"/>
                </a:solidFill>
                <a:ea typeface="楷体_GB2312" pitchFamily="49" charset="-122"/>
              </a:rPr>
              <a:t>0</a:t>
            </a:r>
            <a:r>
              <a:rPr lang="zh-CN" altLang="en-US" sz="2000" b="1" dirty="0">
                <a:solidFill>
                  <a:srgbClr val="0000FF"/>
                </a:solidFill>
                <a:ea typeface="楷体_GB2312" pitchFamily="49" charset="-122"/>
              </a:rPr>
              <a:t>足够大时，放大器灵敏度为：</a:t>
            </a:r>
            <a:endParaRPr kumimoji="0" lang="zh-CN" altLang="en-US" sz="2000" b="1" dirty="0">
              <a:solidFill>
                <a:srgbClr val="0000FF"/>
              </a:solidFill>
              <a:ea typeface="楷体_GB2312" pitchFamily="49" charset="-122"/>
            </a:endParaRPr>
          </a:p>
        </p:txBody>
      </p:sp>
      <p:graphicFrame>
        <p:nvGraphicFramePr>
          <p:cNvPr id="50179" name="Object 7"/>
          <p:cNvGraphicFramePr>
            <a:graphicFrameLocks noChangeAspect="1"/>
          </p:cNvGraphicFramePr>
          <p:nvPr/>
        </p:nvGraphicFramePr>
        <p:xfrm>
          <a:off x="395288" y="1771650"/>
          <a:ext cx="374491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56" name="公式" r:id="rId4" imgW="1943100" imgH="482600" progId="Equation.3">
                  <p:embed/>
                </p:oleObj>
              </mc:Choice>
              <mc:Fallback>
                <p:oleObj name="公式" r:id="rId4" imgW="19431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771650"/>
                        <a:ext cx="3744912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8"/>
          <p:cNvGraphicFramePr>
            <a:graphicFrameLocks noChangeAspect="1"/>
          </p:cNvGraphicFramePr>
          <p:nvPr/>
        </p:nvGraphicFramePr>
        <p:xfrm>
          <a:off x="395288" y="3290888"/>
          <a:ext cx="28876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57" name="公式" r:id="rId6" imgW="1497965" imgH="482600" progId="Equation.3">
                  <p:embed/>
                </p:oleObj>
              </mc:Choice>
              <mc:Fallback>
                <p:oleObj name="公式" r:id="rId6" imgW="1497965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290888"/>
                        <a:ext cx="2887662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9"/>
          <p:cNvGraphicFramePr>
            <a:graphicFrameLocks noChangeAspect="1"/>
          </p:cNvGraphicFramePr>
          <p:nvPr/>
        </p:nvGraphicFramePr>
        <p:xfrm>
          <a:off x="4730750" y="42910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58" name="公式" r:id="rId8" imgW="114300" imgH="215900" progId="Equation.3">
                  <p:embed/>
                </p:oleObj>
              </mc:Choice>
              <mc:Fallback>
                <p:oleObj name="公式" r:id="rId8" imgW="1143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0" y="4291013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10"/>
          <p:cNvGraphicFramePr>
            <a:graphicFrameLocks noChangeAspect="1"/>
          </p:cNvGraphicFramePr>
          <p:nvPr/>
        </p:nvGraphicFramePr>
        <p:xfrm>
          <a:off x="3651250" y="4324350"/>
          <a:ext cx="5457825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59" name="Equation" r:id="rId10" imgW="2832100" imgH="508000" progId="Equation.DSMT4">
                  <p:embed/>
                </p:oleObj>
              </mc:Choice>
              <mc:Fallback>
                <p:oleObj name="Equation" r:id="rId10" imgW="2832100" imgH="508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4324350"/>
                        <a:ext cx="5457825" cy="979488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18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B5F35F-A76B-4BE2-AE12-DEDC4A3C3645}" type="slidenum">
              <a:rPr lang="en-US" altLang="zh-CN" sz="1400" smtClean="0"/>
              <a:t>37</a:t>
            </a:fld>
            <a:endParaRPr lang="en-US" altLang="zh-CN" sz="1400"/>
          </a:p>
        </p:txBody>
      </p:sp>
      <p:sp>
        <p:nvSpPr>
          <p:cNvPr id="50185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603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电荷放大器（续）</a:t>
            </a:r>
          </a:p>
        </p:txBody>
      </p:sp>
      <p:sp>
        <p:nvSpPr>
          <p:cNvPr id="72" name="Text Box 6"/>
          <p:cNvSpPr txBox="1">
            <a:spLocks noChangeArrowheads="1"/>
          </p:cNvSpPr>
          <p:nvPr/>
        </p:nvSpPr>
        <p:spPr bwMode="auto">
          <a:xfrm>
            <a:off x="192087" y="5487988"/>
            <a:ext cx="4230893" cy="45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9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ea typeface="楷体_GB2312" pitchFamily="49" charset="-122"/>
                <a:sym typeface="Symbol" panose="05050102010706020507" pitchFamily="18" charset="2"/>
              </a:rPr>
              <a:t></a:t>
            </a:r>
            <a:r>
              <a:rPr lang="zh-CN" altLang="en-US" sz="2000" b="1" dirty="0">
                <a:solidFill>
                  <a:srgbClr val="FFC000"/>
                </a:solidFill>
                <a:ea typeface="楷体_GB2312" pitchFamily="49" charset="-122"/>
              </a:rPr>
              <a:t>和电压放大器灵敏度比较</a:t>
            </a:r>
            <a:endParaRPr kumimoji="0" lang="zh-CN" altLang="en-US" sz="2000" dirty="0">
              <a:solidFill>
                <a:srgbClr val="FFC000"/>
              </a:solidFill>
              <a:ea typeface="楷体_GB2312" pitchFamily="49" charset="-122"/>
            </a:endParaRPr>
          </a:p>
        </p:txBody>
      </p:sp>
      <p:pic>
        <p:nvPicPr>
          <p:cNvPr id="73" name="图片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5449888"/>
            <a:ext cx="30861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499225" y="5840413"/>
            <a:ext cx="2422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2400" b="1" i="1" dirty="0">
                <a:solidFill>
                  <a:srgbClr val="FFC000"/>
                </a:solidFill>
                <a:latin typeface="+mj-lt"/>
              </a:rPr>
              <a:t>τ  </a:t>
            </a:r>
            <a:r>
              <a:rPr lang="en-US" altLang="zh-CN" sz="2400" b="1" dirty="0">
                <a:solidFill>
                  <a:srgbClr val="FFC000"/>
                </a:solidFill>
                <a:latin typeface="+mj-lt"/>
              </a:rPr>
              <a:t>=</a:t>
            </a:r>
            <a:r>
              <a:rPr lang="en-US" altLang="zh-CN" sz="2400" b="1" i="1" dirty="0">
                <a:solidFill>
                  <a:srgbClr val="FFC000"/>
                </a:solidFill>
                <a:latin typeface="+mj-lt"/>
              </a:rPr>
              <a:t>R </a:t>
            </a:r>
            <a:r>
              <a:rPr lang="en-US" altLang="zh-CN" sz="2400" b="1" dirty="0">
                <a:solidFill>
                  <a:srgbClr val="FFC000"/>
                </a:solidFill>
                <a:latin typeface="+mj-lt"/>
              </a:rPr>
              <a:t>(</a:t>
            </a:r>
            <a:r>
              <a:rPr lang="en-US" altLang="zh-CN" sz="2400" b="1" i="1" dirty="0" err="1">
                <a:solidFill>
                  <a:srgbClr val="FFC000"/>
                </a:solidFill>
                <a:latin typeface="+mj-lt"/>
              </a:rPr>
              <a:t>C</a:t>
            </a:r>
            <a:r>
              <a:rPr lang="en-US" altLang="zh-CN" sz="2400" b="1" baseline="-25000" dirty="0" err="1">
                <a:solidFill>
                  <a:srgbClr val="FFC000"/>
                </a:solidFill>
                <a:latin typeface="+mj-lt"/>
              </a:rPr>
              <a:t>a</a:t>
            </a:r>
            <a:r>
              <a:rPr lang="en-US" altLang="zh-CN" sz="2400" b="1" dirty="0" err="1">
                <a:solidFill>
                  <a:srgbClr val="FFC000"/>
                </a:solidFill>
                <a:latin typeface="+mj-lt"/>
              </a:rPr>
              <a:t>+</a:t>
            </a:r>
            <a:r>
              <a:rPr lang="en-US" altLang="zh-CN" sz="2400" b="1" i="1" dirty="0" err="1">
                <a:solidFill>
                  <a:srgbClr val="FFC000"/>
                </a:solidFill>
                <a:latin typeface="+mj-lt"/>
              </a:rPr>
              <a:t>C</a:t>
            </a:r>
            <a:r>
              <a:rPr lang="en-US" altLang="zh-CN" sz="2400" b="1" baseline="-25000" dirty="0" err="1">
                <a:solidFill>
                  <a:srgbClr val="FFC000"/>
                </a:solidFill>
                <a:latin typeface="+mj-lt"/>
              </a:rPr>
              <a:t>c</a:t>
            </a:r>
            <a:r>
              <a:rPr lang="en-US" altLang="zh-CN" sz="2400" b="1" dirty="0" err="1">
                <a:solidFill>
                  <a:srgbClr val="FFC000"/>
                </a:solidFill>
                <a:latin typeface="+mj-lt"/>
              </a:rPr>
              <a:t>+C</a:t>
            </a:r>
            <a:r>
              <a:rPr lang="en-US" altLang="zh-CN" sz="2400" b="1" i="1" baseline="-25000" dirty="0" err="1">
                <a:solidFill>
                  <a:srgbClr val="FFC000"/>
                </a:solidFill>
                <a:latin typeface="+mj-lt"/>
              </a:rPr>
              <a:t>i</a:t>
            </a:r>
            <a:r>
              <a:rPr lang="en-US" altLang="zh-CN" sz="2400" b="1" i="1" baseline="-250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+mj-lt"/>
              </a:rPr>
              <a:t>)</a:t>
            </a:r>
            <a:endParaRPr lang="zh-CN" altLang="en-US" sz="2400" dirty="0">
              <a:latin typeface="+mj-lt"/>
            </a:endParaRPr>
          </a:p>
        </p:txBody>
      </p:sp>
      <p:sp>
        <p:nvSpPr>
          <p:cNvPr id="4" name="标注: 弯曲线形 3"/>
          <p:cNvSpPr/>
          <p:nvPr/>
        </p:nvSpPr>
        <p:spPr bwMode="auto">
          <a:xfrm rot="10800000" flipV="1">
            <a:off x="468313" y="5011738"/>
            <a:ext cx="2374900" cy="4302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236"/>
              <a:gd name="adj6" fmla="val -30176"/>
            </a:avLst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仅与反馈网络有关</a:t>
            </a:r>
          </a:p>
        </p:txBody>
      </p:sp>
      <p:sp>
        <p:nvSpPr>
          <p:cNvPr id="76" name="标注: 弯曲线形 75"/>
          <p:cNvSpPr/>
          <p:nvPr/>
        </p:nvSpPr>
        <p:spPr bwMode="auto">
          <a:xfrm rot="10800000" flipV="1">
            <a:off x="683568" y="6039047"/>
            <a:ext cx="1943621" cy="79970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97"/>
              <a:gd name="adj6" fmla="val -38208"/>
            </a:avLst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与传感器、电缆等特性有关</a:t>
            </a:r>
          </a:p>
        </p:txBody>
      </p:sp>
      <p:sp>
        <p:nvSpPr>
          <p:cNvPr id="63" name="Text Box 6"/>
          <p:cNvSpPr txBox="1">
            <a:spLocks noChangeArrowheads="1"/>
          </p:cNvSpPr>
          <p:nvPr/>
        </p:nvSpPr>
        <p:spPr bwMode="auto">
          <a:xfrm>
            <a:off x="236341" y="1112898"/>
            <a:ext cx="39608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 startAt="5"/>
            </a:pP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电荷放大器灵敏度</a:t>
            </a:r>
            <a:endParaRPr kumimoji="0"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4" name="Text Box 6"/>
          <p:cNvSpPr txBox="1">
            <a:spLocks noChangeArrowheads="1"/>
          </p:cNvSpPr>
          <p:nvPr/>
        </p:nvSpPr>
        <p:spPr bwMode="auto">
          <a:xfrm>
            <a:off x="27622" y="4356100"/>
            <a:ext cx="39608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 startAt="6"/>
            </a:pP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传感器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放大器灵敏度</a:t>
            </a:r>
            <a:endParaRPr kumimoji="0"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4294740" y="1436314"/>
            <a:ext cx="4849260" cy="2194672"/>
            <a:chOff x="4182273" y="82200"/>
            <a:chExt cx="4849260" cy="2194672"/>
          </a:xfrm>
        </p:grpSpPr>
        <p:sp>
          <p:nvSpPr>
            <p:cNvPr id="66" name="矩形: 圆角 65"/>
            <p:cNvSpPr/>
            <p:nvPr/>
          </p:nvSpPr>
          <p:spPr bwMode="auto">
            <a:xfrm>
              <a:off x="4182273" y="95526"/>
              <a:ext cx="4818852" cy="21813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dirty="0"/>
            </a:p>
          </p:txBody>
        </p:sp>
        <p:grpSp>
          <p:nvGrpSpPr>
            <p:cNvPr id="67" name="组合 1"/>
            <p:cNvGrpSpPr/>
            <p:nvPr/>
          </p:nvGrpSpPr>
          <p:grpSpPr bwMode="auto">
            <a:xfrm>
              <a:off x="4337050" y="82200"/>
              <a:ext cx="4694483" cy="2065337"/>
              <a:chOff x="1554336" y="1717675"/>
              <a:chExt cx="5329238" cy="2065337"/>
            </a:xfrm>
          </p:grpSpPr>
          <p:grpSp>
            <p:nvGrpSpPr>
              <p:cNvPr id="68" name="Group 41"/>
              <p:cNvGrpSpPr/>
              <p:nvPr/>
            </p:nvGrpSpPr>
            <p:grpSpPr bwMode="auto">
              <a:xfrm>
                <a:off x="1554336" y="1717675"/>
                <a:ext cx="5329238" cy="2065337"/>
                <a:chOff x="1140" y="673"/>
                <a:chExt cx="3085" cy="1255"/>
              </a:xfrm>
            </p:grpSpPr>
            <p:sp>
              <p:nvSpPr>
                <p:cNvPr id="79" name="AutoShape 6"/>
                <p:cNvSpPr>
                  <a:spLocks noChangeArrowheads="1"/>
                </p:cNvSpPr>
                <p:nvPr/>
              </p:nvSpPr>
              <p:spPr bwMode="auto">
                <a:xfrm rot="5400000">
                  <a:off x="3101" y="662"/>
                  <a:ext cx="447" cy="625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0" name="Rectangle 7"/>
                <p:cNvSpPr>
                  <a:spLocks noChangeArrowheads="1"/>
                </p:cNvSpPr>
                <p:nvPr/>
              </p:nvSpPr>
              <p:spPr bwMode="auto">
                <a:xfrm>
                  <a:off x="3054" y="869"/>
                  <a:ext cx="376" cy="2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2000" i="1" dirty="0"/>
                    <a:t>－</a:t>
                  </a:r>
                  <a:r>
                    <a:rPr kumimoji="0" lang="en-US" altLang="zh-CN" sz="2000" i="1" dirty="0"/>
                    <a:t>A</a:t>
                  </a:r>
                  <a:r>
                    <a:rPr kumimoji="0" lang="en-US" altLang="zh-CN" sz="2000" baseline="-25000" dirty="0"/>
                    <a:t>0</a:t>
                  </a:r>
                  <a:endParaRPr kumimoji="0" lang="en-US" altLang="zh-CN" sz="2000" i="1" dirty="0"/>
                </a:p>
              </p:txBody>
            </p:sp>
            <p:sp>
              <p:nvSpPr>
                <p:cNvPr id="81" name="Line 8"/>
                <p:cNvSpPr>
                  <a:spLocks noChangeShapeType="1"/>
                </p:cNvSpPr>
                <p:nvPr/>
              </p:nvSpPr>
              <p:spPr bwMode="auto">
                <a:xfrm>
                  <a:off x="3637" y="970"/>
                  <a:ext cx="2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" name="Oval 9"/>
                <p:cNvSpPr>
                  <a:spLocks noChangeArrowheads="1"/>
                </p:cNvSpPr>
                <p:nvPr/>
              </p:nvSpPr>
              <p:spPr bwMode="auto">
                <a:xfrm>
                  <a:off x="3923" y="94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3" name="Freeform 10"/>
                <p:cNvSpPr/>
                <p:nvPr/>
              </p:nvSpPr>
              <p:spPr bwMode="auto">
                <a:xfrm>
                  <a:off x="1370" y="964"/>
                  <a:ext cx="2571" cy="938"/>
                </a:xfrm>
                <a:custGeom>
                  <a:avLst/>
                  <a:gdLst>
                    <a:gd name="T0" fmla="*/ 9344 w 2426"/>
                    <a:gd name="T1" fmla="*/ 0 h 872"/>
                    <a:gd name="T2" fmla="*/ 0 w 2426"/>
                    <a:gd name="T3" fmla="*/ 0 h 872"/>
                    <a:gd name="T4" fmla="*/ 2 w 2426"/>
                    <a:gd name="T5" fmla="*/ 8365 h 872"/>
                    <a:gd name="T6" fmla="*/ 14675 w 2426"/>
                    <a:gd name="T7" fmla="*/ 8365 h 8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26"/>
                    <a:gd name="T13" fmla="*/ 0 h 872"/>
                    <a:gd name="T14" fmla="*/ 2426 w 2426"/>
                    <a:gd name="T15" fmla="*/ 872 h 8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26" h="872">
                      <a:moveTo>
                        <a:pt x="1545" y="0"/>
                      </a:moveTo>
                      <a:lnTo>
                        <a:pt x="0" y="0"/>
                      </a:lnTo>
                      <a:lnTo>
                        <a:pt x="2" y="872"/>
                      </a:lnTo>
                      <a:lnTo>
                        <a:pt x="2426" y="87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4" name="Line 11"/>
                <p:cNvSpPr>
                  <a:spLocks noChangeShapeType="1"/>
                </p:cNvSpPr>
                <p:nvPr/>
              </p:nvSpPr>
              <p:spPr bwMode="auto">
                <a:xfrm>
                  <a:off x="1682" y="969"/>
                  <a:ext cx="1" cy="9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5" name="Line 12"/>
                <p:cNvSpPr>
                  <a:spLocks noChangeShapeType="1"/>
                </p:cNvSpPr>
                <p:nvPr/>
              </p:nvSpPr>
              <p:spPr bwMode="auto">
                <a:xfrm>
                  <a:off x="2628" y="964"/>
                  <a:ext cx="1" cy="9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" name="Oval 13"/>
                <p:cNvSpPr>
                  <a:spLocks noChangeArrowheads="1"/>
                </p:cNvSpPr>
                <p:nvPr/>
              </p:nvSpPr>
              <p:spPr bwMode="auto">
                <a:xfrm rot="5400000">
                  <a:off x="1245" y="1282"/>
                  <a:ext cx="262" cy="250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7" name="Line 14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1299" y="1403"/>
                  <a:ext cx="143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8" name="Rectangle 15"/>
                <p:cNvSpPr>
                  <a:spLocks noChangeArrowheads="1"/>
                </p:cNvSpPr>
                <p:nvPr/>
              </p:nvSpPr>
              <p:spPr bwMode="auto">
                <a:xfrm>
                  <a:off x="1641" y="1276"/>
                  <a:ext cx="79" cy="32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9" name="Rectangle 16"/>
                <p:cNvSpPr>
                  <a:spLocks noChangeArrowheads="1"/>
                </p:cNvSpPr>
                <p:nvPr/>
              </p:nvSpPr>
              <p:spPr bwMode="auto">
                <a:xfrm>
                  <a:off x="2595" y="1276"/>
                  <a:ext cx="79" cy="31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90" name="Rectangle 17"/>
                <p:cNvSpPr>
                  <a:spLocks noChangeArrowheads="1"/>
                </p:cNvSpPr>
                <p:nvPr/>
              </p:nvSpPr>
              <p:spPr bwMode="auto">
                <a:xfrm>
                  <a:off x="1986" y="1527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 dirty="0"/>
                    <a:t>C</a:t>
                  </a:r>
                  <a:r>
                    <a:rPr kumimoji="0" lang="en-US" altLang="zh-CN" sz="2000" baseline="-25000" dirty="0"/>
                    <a:t>a</a:t>
                  </a:r>
                  <a:endParaRPr kumimoji="0" lang="en-US" altLang="zh-CN" sz="2000" dirty="0"/>
                </a:p>
              </p:txBody>
            </p:sp>
            <p:sp>
              <p:nvSpPr>
                <p:cNvPr id="91" name="Rectangle 18"/>
                <p:cNvSpPr>
                  <a:spLocks noChangeArrowheads="1"/>
                </p:cNvSpPr>
                <p:nvPr/>
              </p:nvSpPr>
              <p:spPr bwMode="auto">
                <a:xfrm>
                  <a:off x="1761" y="1539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R</a:t>
                  </a:r>
                  <a:r>
                    <a:rPr kumimoji="0" lang="en-US" altLang="zh-CN" sz="2000" baseline="-25000"/>
                    <a:t>a</a:t>
                  </a:r>
                  <a:endParaRPr kumimoji="0" lang="en-US" altLang="zh-CN" sz="2000"/>
                </a:p>
              </p:txBody>
            </p:sp>
            <p:sp>
              <p:nvSpPr>
                <p:cNvPr id="92" name="Rectangle 19"/>
                <p:cNvSpPr>
                  <a:spLocks noChangeArrowheads="1"/>
                </p:cNvSpPr>
                <p:nvPr/>
              </p:nvSpPr>
              <p:spPr bwMode="auto">
                <a:xfrm>
                  <a:off x="2678" y="1539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R</a:t>
                  </a:r>
                  <a:r>
                    <a:rPr kumimoji="0" lang="en-US" altLang="zh-CN" sz="2000" i="1">
                      <a:cs typeface="Times New Roman" panose="02020603050405020304" pitchFamily="18" charset="0"/>
                    </a:rPr>
                    <a:t>'</a:t>
                  </a:r>
                </a:p>
              </p:txBody>
            </p:sp>
            <p:sp>
              <p:nvSpPr>
                <p:cNvPr id="93" name="Rectangle 20"/>
                <p:cNvSpPr>
                  <a:spLocks noChangeArrowheads="1"/>
                </p:cNvSpPr>
                <p:nvPr/>
              </p:nvSpPr>
              <p:spPr bwMode="auto">
                <a:xfrm>
                  <a:off x="2970" y="1539"/>
                  <a:ext cx="249" cy="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C</a:t>
                  </a:r>
                  <a:r>
                    <a:rPr kumimoji="0" lang="en-US" altLang="zh-CN" sz="2000" i="1">
                      <a:cs typeface="Times New Roman" panose="02020603050405020304" pitchFamily="18" charset="0"/>
                    </a:rPr>
                    <a:t>'</a:t>
                  </a:r>
                  <a:endParaRPr kumimoji="0" lang="en-US" altLang="zh-CN" sz="20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Rectangle 21"/>
                <p:cNvSpPr>
                  <a:spLocks noChangeArrowheads="1"/>
                </p:cNvSpPr>
                <p:nvPr/>
              </p:nvSpPr>
              <p:spPr bwMode="auto">
                <a:xfrm>
                  <a:off x="3885" y="1309"/>
                  <a:ext cx="340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SC</a:t>
                  </a:r>
                  <a:endParaRPr kumimoji="0" lang="en-US" altLang="zh-CN" sz="2000"/>
                </a:p>
              </p:txBody>
            </p:sp>
            <p:sp>
              <p:nvSpPr>
                <p:cNvPr id="95" name="Oval 22"/>
                <p:cNvSpPr>
                  <a:spLocks noChangeArrowheads="1"/>
                </p:cNvSpPr>
                <p:nvPr/>
              </p:nvSpPr>
              <p:spPr bwMode="auto">
                <a:xfrm>
                  <a:off x="3929" y="1875"/>
                  <a:ext cx="47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96" name="Rectangle 23"/>
                <p:cNvSpPr>
                  <a:spLocks noChangeArrowheads="1"/>
                </p:cNvSpPr>
                <p:nvPr/>
              </p:nvSpPr>
              <p:spPr bwMode="auto">
                <a:xfrm>
                  <a:off x="2754" y="673"/>
                  <a:ext cx="249" cy="2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∑</a:t>
                  </a:r>
                  <a:endParaRPr kumimoji="0" lang="en-US" altLang="zh-CN" sz="2000"/>
                </a:p>
              </p:txBody>
            </p:sp>
            <p:sp>
              <p:nvSpPr>
                <p:cNvPr id="97" name="Oval 24"/>
                <p:cNvSpPr>
                  <a:spLocks noChangeArrowheads="1"/>
                </p:cNvSpPr>
                <p:nvPr/>
              </p:nvSpPr>
              <p:spPr bwMode="auto">
                <a:xfrm>
                  <a:off x="2282" y="937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98" name="Oval 25"/>
                <p:cNvSpPr>
                  <a:spLocks noChangeArrowheads="1"/>
                </p:cNvSpPr>
                <p:nvPr/>
              </p:nvSpPr>
              <p:spPr bwMode="auto">
                <a:xfrm>
                  <a:off x="2285" y="1875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99" name="Rectangle 26"/>
                <p:cNvSpPr>
                  <a:spLocks noChangeArrowheads="1"/>
                </p:cNvSpPr>
                <p:nvPr/>
              </p:nvSpPr>
              <p:spPr bwMode="auto">
                <a:xfrm>
                  <a:off x="1140" y="1110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q</a:t>
                  </a:r>
                  <a:endParaRPr kumimoji="0" lang="en-US" altLang="zh-CN" sz="2000"/>
                </a:p>
              </p:txBody>
            </p:sp>
            <p:sp>
              <p:nvSpPr>
                <p:cNvPr id="100" name="Oval 27"/>
                <p:cNvSpPr>
                  <a:spLocks noChangeArrowheads="1"/>
                </p:cNvSpPr>
                <p:nvPr/>
              </p:nvSpPr>
              <p:spPr bwMode="auto">
                <a:xfrm>
                  <a:off x="1992" y="187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1" name="Line 28"/>
                <p:cNvSpPr>
                  <a:spLocks noChangeShapeType="1"/>
                </p:cNvSpPr>
                <p:nvPr/>
              </p:nvSpPr>
              <p:spPr bwMode="auto">
                <a:xfrm>
                  <a:off x="1936" y="1432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02" name="Line 29"/>
                <p:cNvSpPr>
                  <a:spLocks noChangeShapeType="1"/>
                </p:cNvSpPr>
                <p:nvPr/>
              </p:nvSpPr>
              <p:spPr bwMode="auto">
                <a:xfrm>
                  <a:off x="1936" y="1495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03" name="Line 30"/>
                <p:cNvSpPr>
                  <a:spLocks noChangeShapeType="1"/>
                </p:cNvSpPr>
                <p:nvPr/>
              </p:nvSpPr>
              <p:spPr bwMode="auto">
                <a:xfrm>
                  <a:off x="2012" y="1495"/>
                  <a:ext cx="3" cy="38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04" name="Line 31"/>
                <p:cNvSpPr>
                  <a:spLocks noChangeShapeType="1"/>
                </p:cNvSpPr>
                <p:nvPr/>
              </p:nvSpPr>
              <p:spPr bwMode="auto">
                <a:xfrm>
                  <a:off x="2015" y="979"/>
                  <a:ext cx="0" cy="44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105" name="Oval 32"/>
                <p:cNvSpPr>
                  <a:spLocks noChangeArrowheads="1"/>
                </p:cNvSpPr>
                <p:nvPr/>
              </p:nvSpPr>
              <p:spPr bwMode="auto">
                <a:xfrm>
                  <a:off x="1990" y="93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6" name="Oval 33"/>
                <p:cNvSpPr>
                  <a:spLocks noChangeArrowheads="1"/>
                </p:cNvSpPr>
                <p:nvPr/>
              </p:nvSpPr>
              <p:spPr bwMode="auto">
                <a:xfrm>
                  <a:off x="1658" y="937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7" name="Oval 34"/>
                <p:cNvSpPr>
                  <a:spLocks noChangeArrowheads="1"/>
                </p:cNvSpPr>
                <p:nvPr/>
              </p:nvSpPr>
              <p:spPr bwMode="auto">
                <a:xfrm>
                  <a:off x="1658" y="1871"/>
                  <a:ext cx="48" cy="48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8" name="Oval 35"/>
                <p:cNvSpPr>
                  <a:spLocks noChangeArrowheads="1"/>
                </p:cNvSpPr>
                <p:nvPr/>
              </p:nvSpPr>
              <p:spPr bwMode="auto">
                <a:xfrm>
                  <a:off x="2867" y="1865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" name="Line 36"/>
                <p:cNvSpPr>
                  <a:spLocks noChangeShapeType="1"/>
                </p:cNvSpPr>
                <p:nvPr/>
              </p:nvSpPr>
              <p:spPr bwMode="auto">
                <a:xfrm>
                  <a:off x="2818" y="1424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0" name="Line 37"/>
                <p:cNvSpPr>
                  <a:spLocks noChangeShapeType="1"/>
                </p:cNvSpPr>
                <p:nvPr/>
              </p:nvSpPr>
              <p:spPr bwMode="auto">
                <a:xfrm>
                  <a:off x="2818" y="1476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111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2894" y="1480"/>
                  <a:ext cx="0" cy="38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2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2889" y="960"/>
                  <a:ext cx="5" cy="4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113" name="Oval 40"/>
                <p:cNvSpPr>
                  <a:spLocks noChangeArrowheads="1"/>
                </p:cNvSpPr>
                <p:nvPr/>
              </p:nvSpPr>
              <p:spPr bwMode="auto">
                <a:xfrm>
                  <a:off x="2867" y="93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69" name="Rectangle 17"/>
              <p:cNvSpPr>
                <a:spLocks noChangeArrowheads="1"/>
              </p:cNvSpPr>
              <p:nvPr/>
            </p:nvSpPr>
            <p:spPr bwMode="auto">
              <a:xfrm>
                <a:off x="3565921" y="3116263"/>
                <a:ext cx="430213" cy="360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 dirty="0"/>
                  <a:t>C</a:t>
                </a:r>
                <a:r>
                  <a:rPr kumimoji="0" lang="en-US" altLang="zh-CN" sz="2000" baseline="-25000" dirty="0"/>
                  <a:t>c</a:t>
                </a:r>
                <a:endParaRPr kumimoji="0" lang="en-US" altLang="zh-CN" sz="2000" dirty="0"/>
              </a:p>
            </p:txBody>
          </p:sp>
          <p:sp>
            <p:nvSpPr>
              <p:cNvPr id="70" name="Line 30"/>
              <p:cNvSpPr>
                <a:spLocks noChangeShapeType="1"/>
              </p:cNvSpPr>
              <p:nvPr/>
            </p:nvSpPr>
            <p:spPr bwMode="auto">
              <a:xfrm>
                <a:off x="3565524" y="3068638"/>
                <a:ext cx="6493" cy="6271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1" name="Line 31"/>
              <p:cNvSpPr>
                <a:spLocks noChangeShapeType="1"/>
              </p:cNvSpPr>
              <p:nvPr/>
            </p:nvSpPr>
            <p:spPr bwMode="auto">
              <a:xfrm flipH="1">
                <a:off x="3565107" y="2220913"/>
                <a:ext cx="417" cy="7326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dirty="0"/>
              </a:p>
            </p:txBody>
          </p:sp>
          <p:sp>
            <p:nvSpPr>
              <p:cNvPr id="74" name="Line 28"/>
              <p:cNvSpPr>
                <a:spLocks noChangeShapeType="1"/>
              </p:cNvSpPr>
              <p:nvPr/>
            </p:nvSpPr>
            <p:spPr bwMode="auto">
              <a:xfrm>
                <a:off x="3419475" y="3068638"/>
                <a:ext cx="2635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5" name="Line 28"/>
              <p:cNvSpPr>
                <a:spLocks noChangeShapeType="1"/>
              </p:cNvSpPr>
              <p:nvPr/>
            </p:nvSpPr>
            <p:spPr bwMode="auto">
              <a:xfrm>
                <a:off x="3419475" y="2955925"/>
                <a:ext cx="2635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7" name="Oval 24"/>
              <p:cNvSpPr>
                <a:spLocks noChangeArrowheads="1"/>
              </p:cNvSpPr>
              <p:nvPr/>
            </p:nvSpPr>
            <p:spPr bwMode="auto">
              <a:xfrm>
                <a:off x="4082742" y="2160854"/>
                <a:ext cx="80962" cy="7937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8" name="Oval 25"/>
              <p:cNvSpPr>
                <a:spLocks noChangeArrowheads="1"/>
              </p:cNvSpPr>
              <p:nvPr/>
            </p:nvSpPr>
            <p:spPr bwMode="auto">
              <a:xfrm>
                <a:off x="4086225" y="3690938"/>
                <a:ext cx="82550" cy="8096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A2DCE838-8CE0-41F6-986E-4D77FD154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352" y="4570113"/>
            <a:ext cx="1309974" cy="461665"/>
          </a:xfrm>
          <a:prstGeom prst="rect">
            <a:avLst/>
          </a:prstGeom>
          <a:solidFill>
            <a:srgbClr val="CCFF99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2400" b="1" i="1" dirty="0">
                <a:solidFill>
                  <a:srgbClr val="FFC000"/>
                </a:solidFill>
                <a:latin typeface="+mj-lt"/>
              </a:rPr>
              <a:t>τ  </a:t>
            </a:r>
            <a:r>
              <a:rPr lang="en-US" altLang="zh-CN" sz="2400" b="1" dirty="0">
                <a:solidFill>
                  <a:srgbClr val="FFC000"/>
                </a:solidFill>
                <a:latin typeface="+mj-lt"/>
              </a:rPr>
              <a:t>=</a:t>
            </a:r>
            <a:r>
              <a:rPr lang="en-US" altLang="zh-CN" sz="2400" b="1" i="1" dirty="0">
                <a:solidFill>
                  <a:srgbClr val="FFC000"/>
                </a:solidFill>
                <a:latin typeface="+mj-lt"/>
              </a:rPr>
              <a:t>R</a:t>
            </a:r>
            <a:r>
              <a:rPr lang="en-US" altLang="zh-CN" sz="2400" b="1" baseline="-25000" dirty="0">
                <a:solidFill>
                  <a:srgbClr val="FFC000"/>
                </a:solidFill>
                <a:latin typeface="+mj-lt"/>
              </a:rPr>
              <a:t>F</a:t>
            </a:r>
            <a:r>
              <a:rPr lang="en-US" altLang="zh-CN" sz="2400" b="1" i="1" dirty="0">
                <a:solidFill>
                  <a:srgbClr val="FFC000"/>
                </a:solidFill>
                <a:latin typeface="+mj-lt"/>
              </a:rPr>
              <a:t>C</a:t>
            </a:r>
            <a:r>
              <a:rPr lang="en-US" altLang="zh-CN" sz="2400" b="1" baseline="-25000" dirty="0">
                <a:solidFill>
                  <a:srgbClr val="FFC000"/>
                </a:solidFill>
                <a:latin typeface="+mj-lt"/>
              </a:rPr>
              <a:t>F</a:t>
            </a:r>
            <a:endParaRPr lang="zh-CN" altLang="en-US" sz="2400" dirty="0">
              <a:latin typeface="+mj-lt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2" grpId="0"/>
      <p:bldP spid="4" grpId="0" animBg="1"/>
      <p:bldP spid="7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9"/>
          <p:cNvGraphicFramePr>
            <a:graphicFrameLocks noChangeAspect="1"/>
          </p:cNvGraphicFramePr>
          <p:nvPr/>
        </p:nvGraphicFramePr>
        <p:xfrm>
          <a:off x="4514850" y="36433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2" name="公式" r:id="rId4" imgW="114300" imgH="215900" progId="Equation.3">
                  <p:embed/>
                </p:oleObj>
              </mc:Choice>
              <mc:Fallback>
                <p:oleObj name="公式" r:id="rId4" imgW="1143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643313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22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955964-1B6F-4931-8F80-6143FBBF0B7E}" type="slidenum">
              <a:rPr lang="en-US" altLang="zh-CN" sz="1400" smtClean="0"/>
              <a:t>38</a:t>
            </a:fld>
            <a:endParaRPr lang="en-US" altLang="zh-CN" sz="1400"/>
          </a:p>
        </p:txBody>
      </p:sp>
      <p:sp>
        <p:nvSpPr>
          <p:cNvPr id="52230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603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电荷放大器（续）</a:t>
            </a:r>
          </a:p>
        </p:txBody>
      </p:sp>
      <p:graphicFrame>
        <p:nvGraphicFramePr>
          <p:cNvPr id="52231" name="Object 10"/>
          <p:cNvGraphicFramePr>
            <a:graphicFrameLocks noChangeAspect="1"/>
          </p:cNvGraphicFramePr>
          <p:nvPr/>
        </p:nvGraphicFramePr>
        <p:xfrm>
          <a:off x="1331119" y="1861069"/>
          <a:ext cx="554513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3" name="Equation" r:id="rId6" imgW="2832100" imgH="508000" progId="Equation.DSMT4">
                  <p:embed/>
                </p:oleObj>
              </mc:Choice>
              <mc:Fallback>
                <p:oleObj name="Equation" r:id="rId6" imgW="2832100" imgH="508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119" y="1861069"/>
                        <a:ext cx="5545138" cy="993775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585432"/>
              </p:ext>
            </p:extLst>
          </p:nvPr>
        </p:nvGraphicFramePr>
        <p:xfrm>
          <a:off x="5995078" y="5372139"/>
          <a:ext cx="2504080" cy="865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4" name="Equation" r:id="rId8" imgW="1244600" imgH="431800" progId="Equation.DSMT4">
                  <p:embed/>
                </p:oleObj>
              </mc:Choice>
              <mc:Fallback>
                <p:oleObj name="Equation" r:id="rId8" imgW="1244600" imgH="431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5078" y="5372139"/>
                        <a:ext cx="2504080" cy="865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234" name="Object 11"/>
              <p:cNvSpPr txBox="1"/>
              <p:nvPr/>
            </p:nvSpPr>
            <p:spPr bwMode="auto">
              <a:xfrm>
                <a:off x="1234562" y="3096060"/>
                <a:ext cx="3665563" cy="68847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400" b="1" dirty="0">
                    <a:solidFill>
                      <a:srgbClr val="0000FF"/>
                    </a:solidFill>
                  </a:rPr>
                  <a:t>高频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段</m:t>
                    </m:r>
                    <m:r>
                      <a:rPr lang="zh-CN" alt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𝝎𝝉</m:t>
                    </m:r>
                    <m:r>
                      <a:rPr lang="zh-CN" alt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 </m:t>
                    </m:r>
                  </m:oMath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234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4562" y="3096060"/>
                <a:ext cx="3665563" cy="688477"/>
              </a:xfrm>
              <a:prstGeom prst="rect">
                <a:avLst/>
              </a:prstGeom>
              <a:blipFill rotWithShape="1">
                <a:blip r:embed="rId10"/>
                <a:stretch>
                  <a:fillRect l="-3" t="-63" r="13" b="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235" name="Object 13"/>
              <p:cNvSpPr txBox="1"/>
              <p:nvPr/>
            </p:nvSpPr>
            <p:spPr bwMode="auto">
              <a:xfrm>
                <a:off x="1235075" y="3751264"/>
                <a:ext cx="3055938" cy="1013440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52235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5075" y="3751264"/>
                <a:ext cx="3055938" cy="10134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142875" y="1202333"/>
            <a:ext cx="39608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 startAt="7"/>
            </a:pP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电荷放大器的频率响应</a:t>
            </a:r>
            <a:endParaRPr kumimoji="0"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8" name="Group 14"/>
          <p:cNvGrpSpPr/>
          <p:nvPr/>
        </p:nvGrpSpPr>
        <p:grpSpPr bwMode="auto">
          <a:xfrm>
            <a:off x="4900400" y="3428999"/>
            <a:ext cx="4351097" cy="1906414"/>
            <a:chOff x="-114" y="2952"/>
            <a:chExt cx="2495" cy="942"/>
          </a:xfrm>
        </p:grpSpPr>
        <p:grpSp>
          <p:nvGrpSpPr>
            <p:cNvPr id="49" name="Group 15"/>
            <p:cNvGrpSpPr/>
            <p:nvPr/>
          </p:nvGrpSpPr>
          <p:grpSpPr bwMode="auto">
            <a:xfrm>
              <a:off x="558" y="2952"/>
              <a:ext cx="1551" cy="660"/>
              <a:chOff x="422" y="2952"/>
              <a:chExt cx="1551" cy="660"/>
            </a:xfrm>
          </p:grpSpPr>
          <p:sp>
            <p:nvSpPr>
              <p:cNvPr id="54" name="Line 16"/>
              <p:cNvSpPr>
                <a:spLocks noChangeShapeType="1"/>
              </p:cNvSpPr>
              <p:nvPr/>
            </p:nvSpPr>
            <p:spPr bwMode="auto">
              <a:xfrm>
                <a:off x="431" y="3612"/>
                <a:ext cx="154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17"/>
              <p:cNvSpPr>
                <a:spLocks noChangeShapeType="1"/>
              </p:cNvSpPr>
              <p:nvPr/>
            </p:nvSpPr>
            <p:spPr bwMode="auto">
              <a:xfrm flipH="1" flipV="1">
                <a:off x="422" y="2952"/>
                <a:ext cx="9" cy="6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18"/>
              <p:cNvSpPr>
                <a:spLocks noChangeShapeType="1"/>
              </p:cNvSpPr>
              <p:nvPr/>
            </p:nvSpPr>
            <p:spPr bwMode="auto">
              <a:xfrm flipV="1">
                <a:off x="431" y="3067"/>
                <a:ext cx="362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19"/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9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20"/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0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21"/>
              <p:cNvSpPr>
                <a:spLocks noChangeShapeType="1"/>
              </p:cNvSpPr>
              <p:nvPr/>
            </p:nvSpPr>
            <p:spPr bwMode="auto">
              <a:xfrm>
                <a:off x="1338" y="3067"/>
                <a:ext cx="0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0" name="Text Box 22"/>
            <p:cNvSpPr txBox="1">
              <a:spLocks noChangeArrowheads="1"/>
            </p:cNvSpPr>
            <p:nvPr/>
          </p:nvSpPr>
          <p:spPr bwMode="auto">
            <a:xfrm>
              <a:off x="-114" y="2957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|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000" i="1" baseline="-25000" dirty="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(j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)|</a:t>
              </a:r>
              <a:endParaRPr lang="en-US" altLang="zh-CN" sz="2000" i="1" baseline="-25000" dirty="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601" y="3571"/>
              <a:ext cx="635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14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L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=</a:t>
              </a:r>
              <a:r>
                <a:rPr lang="en-US" altLang="zh-CN" sz="2400" i="1" dirty="0">
                  <a:solidFill>
                    <a:schemeClr val="tx2"/>
                  </a:solidFill>
                  <a:ea typeface="楷体_GB2312" pitchFamily="49" charset="-122"/>
                </a:rPr>
                <a:t>1/</a:t>
              </a:r>
              <a:r>
                <a:rPr lang="el-GR" altLang="zh-CN" sz="2400" i="1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τ</a:t>
              </a:r>
              <a:endParaRPr lang="el-GR" altLang="zh-CN" sz="2400" i="1" baseline="-250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Text Box 24"/>
            <p:cNvSpPr txBox="1">
              <a:spLocks noChangeArrowheads="1"/>
            </p:cNvSpPr>
            <p:nvPr/>
          </p:nvSpPr>
          <p:spPr bwMode="auto">
            <a:xfrm>
              <a:off x="1746" y="3563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endParaRPr lang="el-GR" altLang="zh-CN" sz="2000" i="1" baseline="-25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Text Box 25"/>
            <p:cNvSpPr txBox="1">
              <a:spLocks noChangeArrowheads="1"/>
            </p:cNvSpPr>
            <p:nvPr/>
          </p:nvSpPr>
          <p:spPr bwMode="auto">
            <a:xfrm>
              <a:off x="1401" y="3200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000" i="1" baseline="-2500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(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  <a:cs typeface="Times New Roman" panose="02020603050405020304" pitchFamily="18" charset="0"/>
                </a:rPr>
                <a:t>∞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)</a:t>
              </a:r>
              <a:endParaRPr lang="en-US" altLang="zh-CN" sz="2000" i="1" baseline="-2500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11"/>
              <p:cNvSpPr txBox="1"/>
              <p:nvPr/>
            </p:nvSpPr>
            <p:spPr bwMode="auto">
              <a:xfrm>
                <a:off x="1187426" y="5008570"/>
                <a:ext cx="3665563" cy="68847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400" b="1" dirty="0">
                    <a:solidFill>
                      <a:srgbClr val="0000FF"/>
                    </a:solidFill>
                  </a:rPr>
                  <a:t>低频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段</m:t>
                    </m:r>
                    <m:r>
                      <a:rPr lang="zh-CN" alt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𝝎𝝉</m:t>
                    </m:r>
                    <m:r>
                      <a:rPr lang="zh-CN" alt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zh-CN" alt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 </m:t>
                    </m:r>
                  </m:oMath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426" y="5008570"/>
                <a:ext cx="3665563" cy="688477"/>
              </a:xfrm>
              <a:prstGeom prst="rect">
                <a:avLst/>
              </a:prstGeom>
              <a:blipFill>
                <a:blip r:embed="rId12"/>
                <a:stretch>
                  <a:fillRect l="-26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13"/>
              <p:cNvSpPr txBox="1"/>
              <p:nvPr/>
            </p:nvSpPr>
            <p:spPr bwMode="auto">
              <a:xfrm>
                <a:off x="1241458" y="5646804"/>
                <a:ext cx="3049555" cy="590508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6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1458" y="5646804"/>
                <a:ext cx="3049555" cy="5905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Box 6">
            <a:extLst>
              <a:ext uri="{FF2B5EF4-FFF2-40B4-BE49-F238E27FC236}">
                <a16:creationId xmlns:a16="http://schemas.microsoft.com/office/drawing/2014/main" id="{521A85CB-CACC-4669-9BAB-E8AC497E9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069" y="6274038"/>
            <a:ext cx="3960813" cy="4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None/>
            </a:pPr>
            <a:r>
              <a:rPr kumimoji="0" lang="zh-CN" altLang="en-US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讨论：要如何选择 </a:t>
            </a:r>
            <a:r>
              <a:rPr kumimoji="0" lang="en-US" altLang="zh-CN" sz="2000" b="1" i="1" dirty="0">
                <a:solidFill>
                  <a:srgbClr val="00CCFF"/>
                </a:solidFill>
                <a:latin typeface="+mj-lt"/>
                <a:ea typeface="楷体_GB2312" pitchFamily="49" charset="-122"/>
              </a:rPr>
              <a:t>C</a:t>
            </a:r>
            <a:r>
              <a:rPr kumimoji="0" lang="en-US" altLang="zh-CN" sz="1400" b="1" i="1" dirty="0">
                <a:solidFill>
                  <a:srgbClr val="00CCFF"/>
                </a:solidFill>
                <a:latin typeface="+mj-lt"/>
                <a:ea typeface="楷体_GB2312" pitchFamily="49" charset="-122"/>
              </a:rPr>
              <a:t>F </a:t>
            </a:r>
            <a:r>
              <a:rPr kumimoji="0" lang="zh-CN" altLang="en-US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和 </a:t>
            </a:r>
            <a:r>
              <a:rPr kumimoji="0" lang="en-US" altLang="zh-CN" sz="2000" b="1" i="1" dirty="0">
                <a:solidFill>
                  <a:srgbClr val="00CCFF"/>
                </a:solidFill>
                <a:latin typeface="+mj-lt"/>
                <a:ea typeface="楷体_GB2312" pitchFamily="49" charset="-122"/>
              </a:rPr>
              <a:t>R</a:t>
            </a:r>
            <a:r>
              <a:rPr kumimoji="0" lang="en-US" altLang="zh-CN" sz="1400" b="1" i="1" dirty="0">
                <a:solidFill>
                  <a:srgbClr val="00CCFF"/>
                </a:solidFill>
                <a:latin typeface="+mj-lt"/>
                <a:ea typeface="楷体_GB2312" pitchFamily="49" charset="-122"/>
              </a:rPr>
              <a:t>F </a:t>
            </a:r>
            <a:r>
              <a:rPr kumimoji="0" lang="en-US" altLang="zh-CN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?</a:t>
            </a:r>
            <a:endParaRPr kumimoji="0" lang="zh-CN" altLang="en-US" sz="2000" b="1" dirty="0">
              <a:solidFill>
                <a:srgbClr val="00CC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9"/>
          <p:cNvGraphicFramePr>
            <a:graphicFrameLocks noChangeAspect="1"/>
          </p:cNvGraphicFramePr>
          <p:nvPr/>
        </p:nvGraphicFramePr>
        <p:xfrm>
          <a:off x="4514850" y="36433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8" name="公式" r:id="rId4" imgW="114300" imgH="215900" progId="Equation.3">
                  <p:embed/>
                </p:oleObj>
              </mc:Choice>
              <mc:Fallback>
                <p:oleObj name="公式" r:id="rId4" imgW="1143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643313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22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955964-1B6F-4931-8F80-6143FBBF0B7E}" type="slidenum">
              <a:rPr lang="en-US" altLang="zh-CN" sz="1400" smtClean="0"/>
              <a:t>39</a:t>
            </a:fld>
            <a:endParaRPr lang="en-US" altLang="zh-CN" sz="1400"/>
          </a:p>
        </p:txBody>
      </p:sp>
      <p:sp>
        <p:nvSpPr>
          <p:cNvPr id="52230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603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电荷放大器（续）</a:t>
            </a:r>
          </a:p>
        </p:txBody>
      </p:sp>
      <p:graphicFrame>
        <p:nvGraphicFramePr>
          <p:cNvPr id="52232" name="Object 14"/>
          <p:cNvGraphicFramePr>
            <a:graphicFrameLocks noChangeAspect="1"/>
          </p:cNvGraphicFramePr>
          <p:nvPr/>
        </p:nvGraphicFramePr>
        <p:xfrm>
          <a:off x="6383479" y="3499365"/>
          <a:ext cx="2083022" cy="71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9" name="Equation" r:id="rId6" imgW="1244600" imgH="431800" progId="Equation.DSMT4">
                  <p:embed/>
                </p:oleObj>
              </mc:Choice>
              <mc:Fallback>
                <p:oleObj name="Equation" r:id="rId6" imgW="1244600" imgH="431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479" y="3499365"/>
                        <a:ext cx="2083022" cy="719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234" name="Object 11"/>
              <p:cNvSpPr txBox="1"/>
              <p:nvPr/>
            </p:nvSpPr>
            <p:spPr bwMode="auto">
              <a:xfrm>
                <a:off x="467335" y="1824097"/>
                <a:ext cx="3665563" cy="68847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在</m:t>
                      </m:r>
                      <m:r>
                        <a:rPr lang="zh-CN" altLang="en-US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高频</m:t>
                      </m:r>
                      <m:r>
                        <a:rPr lang="zh-CN" altLang="en-US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段</m:t>
                      </m:r>
                      <m:r>
                        <a:rPr lang="zh-CN" altLang="en-US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下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234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335" y="1824097"/>
                <a:ext cx="3665563" cy="688477"/>
              </a:xfrm>
              <a:prstGeom prst="rect">
                <a:avLst/>
              </a:prstGeom>
              <a:blipFill rotWithShape="1">
                <a:blip r:embed="rId8"/>
                <a:stretch>
                  <a:fillRect l="-17" t="-55" r="9" b="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142875" y="1202333"/>
            <a:ext cx="6301333" cy="49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 startAt="7"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分析：</a:t>
            </a:r>
            <a:r>
              <a:rPr lang="zh-CN" altLang="en-US" sz="2400" b="1" dirty="0">
                <a:solidFill>
                  <a:srgbClr val="0000FF"/>
                </a:solidFill>
                <a:ea typeface="楷体_GB2312"/>
              </a:rPr>
              <a:t>开环放大倍数</a:t>
            </a:r>
            <a:r>
              <a:rPr lang="en-US" altLang="zh-CN" sz="2400" b="1" dirty="0">
                <a:solidFill>
                  <a:srgbClr val="0000FF"/>
                </a:solidFill>
                <a:ea typeface="楷体_GB2312"/>
              </a:rPr>
              <a:t>A</a:t>
            </a:r>
            <a:r>
              <a:rPr lang="en-US" altLang="zh-CN" sz="2400" b="1" baseline="-25000" dirty="0">
                <a:solidFill>
                  <a:srgbClr val="0000FF"/>
                </a:solidFill>
                <a:ea typeface="楷体_GB231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ea typeface="楷体_GB2312"/>
              </a:rPr>
              <a:t>对精度的影响</a:t>
            </a:r>
            <a:endParaRPr kumimoji="0" lang="zh-CN" altLang="en-US" sz="2400" b="1" dirty="0">
              <a:solidFill>
                <a:srgbClr val="0000FF"/>
              </a:solidFill>
              <a:latin typeface="楷体_GB2312" pitchFamily="49" charset="-122"/>
              <a:ea typeface="楷体_GB2312"/>
            </a:endParaRPr>
          </a:p>
        </p:txBody>
      </p:sp>
      <p:grpSp>
        <p:nvGrpSpPr>
          <p:cNvPr id="48" name="Group 14"/>
          <p:cNvGrpSpPr/>
          <p:nvPr/>
        </p:nvGrpSpPr>
        <p:grpSpPr bwMode="auto">
          <a:xfrm>
            <a:off x="5767083" y="1139157"/>
            <a:ext cx="3402401" cy="2499386"/>
            <a:chOff x="430" y="2651"/>
            <a:chExt cx="1951" cy="1235"/>
          </a:xfrm>
        </p:grpSpPr>
        <p:grpSp>
          <p:nvGrpSpPr>
            <p:cNvPr id="49" name="Group 15"/>
            <p:cNvGrpSpPr/>
            <p:nvPr/>
          </p:nvGrpSpPr>
          <p:grpSpPr bwMode="auto">
            <a:xfrm>
              <a:off x="558" y="2952"/>
              <a:ext cx="1551" cy="660"/>
              <a:chOff x="422" y="2952"/>
              <a:chExt cx="1551" cy="660"/>
            </a:xfrm>
          </p:grpSpPr>
          <p:sp>
            <p:nvSpPr>
              <p:cNvPr id="54" name="Line 16"/>
              <p:cNvSpPr>
                <a:spLocks noChangeShapeType="1"/>
              </p:cNvSpPr>
              <p:nvPr/>
            </p:nvSpPr>
            <p:spPr bwMode="auto">
              <a:xfrm>
                <a:off x="431" y="3612"/>
                <a:ext cx="154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17"/>
              <p:cNvSpPr>
                <a:spLocks noChangeShapeType="1"/>
              </p:cNvSpPr>
              <p:nvPr/>
            </p:nvSpPr>
            <p:spPr bwMode="auto">
              <a:xfrm flipH="1" flipV="1">
                <a:off x="422" y="2952"/>
                <a:ext cx="9" cy="6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18"/>
              <p:cNvSpPr>
                <a:spLocks noChangeShapeType="1"/>
              </p:cNvSpPr>
              <p:nvPr/>
            </p:nvSpPr>
            <p:spPr bwMode="auto">
              <a:xfrm flipV="1">
                <a:off x="431" y="3067"/>
                <a:ext cx="362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19"/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9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58" name="Line 20"/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0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59" name="Line 21"/>
              <p:cNvSpPr>
                <a:spLocks noChangeShapeType="1"/>
              </p:cNvSpPr>
              <p:nvPr/>
            </p:nvSpPr>
            <p:spPr bwMode="auto">
              <a:xfrm>
                <a:off x="1338" y="3067"/>
                <a:ext cx="0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0" name="Text Box 22"/>
            <p:cNvSpPr txBox="1">
              <a:spLocks noChangeArrowheads="1"/>
            </p:cNvSpPr>
            <p:nvPr/>
          </p:nvSpPr>
          <p:spPr bwMode="auto">
            <a:xfrm>
              <a:off x="430" y="2651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|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000" i="1" baseline="-25000" dirty="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(j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)|</a:t>
              </a:r>
              <a:endParaRPr lang="en-US" altLang="zh-CN" sz="2000" i="1" baseline="-25000" dirty="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601" y="3571"/>
              <a:ext cx="635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14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L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=1/</a:t>
              </a:r>
              <a:r>
                <a:rPr lang="el-GR" altLang="zh-CN" sz="2000" i="1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τ</a:t>
              </a:r>
              <a:endParaRPr lang="el-GR" altLang="zh-CN" sz="2000" i="1" baseline="-250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Text Box 24"/>
            <p:cNvSpPr txBox="1">
              <a:spLocks noChangeArrowheads="1"/>
            </p:cNvSpPr>
            <p:nvPr/>
          </p:nvSpPr>
          <p:spPr bwMode="auto">
            <a:xfrm>
              <a:off x="1746" y="3563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endParaRPr lang="el-GR" altLang="zh-CN" sz="2000" i="1" baseline="-25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Text Box 25"/>
            <p:cNvSpPr txBox="1">
              <a:spLocks noChangeArrowheads="1"/>
            </p:cNvSpPr>
            <p:nvPr/>
          </p:nvSpPr>
          <p:spPr bwMode="auto">
            <a:xfrm>
              <a:off x="1401" y="3200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000" i="1" baseline="-2500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(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  <a:cs typeface="Times New Roman" panose="02020603050405020304" pitchFamily="18" charset="0"/>
                </a:rPr>
                <a:t>∞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)</a:t>
              </a:r>
              <a:endParaRPr lang="en-US" altLang="zh-CN" sz="2000" i="1" baseline="-2500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</p:grpSp>
      <p:graphicFrame>
        <p:nvGraphicFramePr>
          <p:cNvPr id="25" name="Object 14"/>
          <p:cNvGraphicFramePr>
            <a:graphicFrameLocks noChangeAspect="1"/>
          </p:cNvGraphicFramePr>
          <p:nvPr/>
        </p:nvGraphicFramePr>
        <p:xfrm>
          <a:off x="2028825" y="2359025"/>
          <a:ext cx="355123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0" name="Equation" r:id="rId9" imgW="1701800" imgH="444500" progId="Equation.DSMT4">
                  <p:embed/>
                </p:oleObj>
              </mc:Choice>
              <mc:Fallback>
                <p:oleObj name="Equation" r:id="rId9" imgW="1701800" imgH="4445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825" y="2359025"/>
                        <a:ext cx="355123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5"/>
          <p:cNvGraphicFramePr>
            <a:graphicFrameLocks noChangeAspect="1"/>
          </p:cNvGraphicFramePr>
          <p:nvPr/>
        </p:nvGraphicFramePr>
        <p:xfrm>
          <a:off x="1983471" y="3255155"/>
          <a:ext cx="1837198" cy="99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1" name="Equation" r:id="rId11" imgW="799465" imgH="431800" progId="Equation.DSMT4">
                  <p:embed/>
                </p:oleObj>
              </mc:Choice>
              <mc:Fallback>
                <p:oleObj name="Equation" r:id="rId11" imgW="799465" imgH="431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471" y="3255155"/>
                        <a:ext cx="1837198" cy="992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11"/>
          <p:cNvSpPr txBox="1"/>
          <p:nvPr/>
        </p:nvSpPr>
        <p:spPr bwMode="auto">
          <a:xfrm>
            <a:off x="613399" y="2493796"/>
            <a:ext cx="1294305" cy="6884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实际：</a:t>
            </a:r>
          </a:p>
        </p:txBody>
      </p:sp>
      <p:sp>
        <p:nvSpPr>
          <p:cNvPr id="28" name="Object 11"/>
          <p:cNvSpPr txBox="1"/>
          <p:nvPr/>
        </p:nvSpPr>
        <p:spPr bwMode="auto">
          <a:xfrm>
            <a:off x="613399" y="3287494"/>
            <a:ext cx="1294305" cy="6884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理想：</a:t>
            </a:r>
          </a:p>
        </p:txBody>
      </p:sp>
      <p:sp>
        <p:nvSpPr>
          <p:cNvPr id="29" name="Object 11"/>
          <p:cNvSpPr txBox="1"/>
          <p:nvPr/>
        </p:nvSpPr>
        <p:spPr bwMode="auto">
          <a:xfrm>
            <a:off x="613399" y="4330388"/>
            <a:ext cx="1294305" cy="6884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误差：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5"/>
              <p:cNvSpPr txBox="1"/>
              <p:nvPr/>
            </p:nvSpPr>
            <p:spPr bwMode="auto">
              <a:xfrm>
                <a:off x="1177750" y="4809050"/>
                <a:ext cx="2753016" cy="186030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99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𝑆𝐶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𝑆𝐶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̇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99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7750" y="4809050"/>
                <a:ext cx="2753016" cy="1860309"/>
              </a:xfrm>
              <a:prstGeom prst="rect">
                <a:avLst/>
              </a:prstGeom>
              <a:blipFill rotWithShape="1">
                <a:blip r:embed="rId13"/>
                <a:stretch>
                  <a:fillRect l="-17" t="-10" r="4" b="3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1"/>
          <p:cNvGrpSpPr/>
          <p:nvPr/>
        </p:nvGrpSpPr>
        <p:grpSpPr bwMode="auto">
          <a:xfrm>
            <a:off x="4002272" y="4247370"/>
            <a:ext cx="5518150" cy="2541587"/>
            <a:chOff x="1187624" y="1717675"/>
            <a:chExt cx="6264275" cy="2541587"/>
          </a:xfrm>
        </p:grpSpPr>
        <p:grpSp>
          <p:nvGrpSpPr>
            <p:cNvPr id="32" name="Group 43"/>
            <p:cNvGrpSpPr/>
            <p:nvPr/>
          </p:nvGrpSpPr>
          <p:grpSpPr bwMode="auto">
            <a:xfrm>
              <a:off x="1187624" y="1717675"/>
              <a:ext cx="6264275" cy="2541587"/>
              <a:chOff x="925" y="673"/>
              <a:chExt cx="3946" cy="1601"/>
            </a:xfrm>
          </p:grpSpPr>
          <p:grpSp>
            <p:nvGrpSpPr>
              <p:cNvPr id="40" name="Group 41"/>
              <p:cNvGrpSpPr/>
              <p:nvPr/>
            </p:nvGrpSpPr>
            <p:grpSpPr bwMode="auto">
              <a:xfrm>
                <a:off x="1156" y="673"/>
                <a:ext cx="3357" cy="1301"/>
                <a:chOff x="1140" y="673"/>
                <a:chExt cx="3085" cy="1255"/>
              </a:xfrm>
            </p:grpSpPr>
            <p:sp>
              <p:nvSpPr>
                <p:cNvPr id="42" name="AutoShape 6"/>
                <p:cNvSpPr>
                  <a:spLocks noChangeArrowheads="1"/>
                </p:cNvSpPr>
                <p:nvPr/>
              </p:nvSpPr>
              <p:spPr bwMode="auto">
                <a:xfrm rot="5400000">
                  <a:off x="3101" y="662"/>
                  <a:ext cx="447" cy="625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3" name="Rectangle 7"/>
                <p:cNvSpPr>
                  <a:spLocks noChangeArrowheads="1"/>
                </p:cNvSpPr>
                <p:nvPr/>
              </p:nvSpPr>
              <p:spPr bwMode="auto">
                <a:xfrm>
                  <a:off x="3054" y="869"/>
                  <a:ext cx="376" cy="2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2000" i="1" dirty="0"/>
                    <a:t>－</a:t>
                  </a:r>
                  <a:r>
                    <a:rPr kumimoji="0" lang="en-US" altLang="zh-CN" sz="2000" i="1" dirty="0"/>
                    <a:t>A</a:t>
                  </a:r>
                  <a:r>
                    <a:rPr kumimoji="0" lang="en-US" altLang="zh-CN" sz="2000" baseline="-25000" dirty="0"/>
                    <a:t>0</a:t>
                  </a:r>
                  <a:endParaRPr kumimoji="0" lang="en-US" altLang="zh-CN" sz="2000" i="1" dirty="0"/>
                </a:p>
              </p:txBody>
            </p:sp>
            <p:sp>
              <p:nvSpPr>
                <p:cNvPr id="44" name="Line 8"/>
                <p:cNvSpPr>
                  <a:spLocks noChangeShapeType="1"/>
                </p:cNvSpPr>
                <p:nvPr/>
              </p:nvSpPr>
              <p:spPr bwMode="auto">
                <a:xfrm>
                  <a:off x="3637" y="970"/>
                  <a:ext cx="2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" name="Oval 9"/>
                <p:cNvSpPr>
                  <a:spLocks noChangeArrowheads="1"/>
                </p:cNvSpPr>
                <p:nvPr/>
              </p:nvSpPr>
              <p:spPr bwMode="auto">
                <a:xfrm>
                  <a:off x="3923" y="945"/>
                  <a:ext cx="48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" name="Freeform 10"/>
                <p:cNvSpPr/>
                <p:nvPr/>
              </p:nvSpPr>
              <p:spPr bwMode="auto">
                <a:xfrm>
                  <a:off x="1370" y="964"/>
                  <a:ext cx="2571" cy="938"/>
                </a:xfrm>
                <a:custGeom>
                  <a:avLst/>
                  <a:gdLst>
                    <a:gd name="T0" fmla="*/ 9344 w 2426"/>
                    <a:gd name="T1" fmla="*/ 0 h 872"/>
                    <a:gd name="T2" fmla="*/ 0 w 2426"/>
                    <a:gd name="T3" fmla="*/ 0 h 872"/>
                    <a:gd name="T4" fmla="*/ 2 w 2426"/>
                    <a:gd name="T5" fmla="*/ 8365 h 872"/>
                    <a:gd name="T6" fmla="*/ 14675 w 2426"/>
                    <a:gd name="T7" fmla="*/ 8365 h 8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426"/>
                    <a:gd name="T13" fmla="*/ 0 h 872"/>
                    <a:gd name="T14" fmla="*/ 2426 w 2426"/>
                    <a:gd name="T15" fmla="*/ 872 h 8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426" h="872">
                      <a:moveTo>
                        <a:pt x="1545" y="0"/>
                      </a:moveTo>
                      <a:lnTo>
                        <a:pt x="0" y="0"/>
                      </a:lnTo>
                      <a:lnTo>
                        <a:pt x="2" y="872"/>
                      </a:lnTo>
                      <a:lnTo>
                        <a:pt x="2426" y="87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0" name="Line 11"/>
                <p:cNvSpPr>
                  <a:spLocks noChangeShapeType="1"/>
                </p:cNvSpPr>
                <p:nvPr/>
              </p:nvSpPr>
              <p:spPr bwMode="auto">
                <a:xfrm>
                  <a:off x="1682" y="969"/>
                  <a:ext cx="1" cy="9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" name="Line 12"/>
                <p:cNvSpPr>
                  <a:spLocks noChangeShapeType="1"/>
                </p:cNvSpPr>
                <p:nvPr/>
              </p:nvSpPr>
              <p:spPr bwMode="auto">
                <a:xfrm>
                  <a:off x="2628" y="964"/>
                  <a:ext cx="1" cy="92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4" name="Oval 13"/>
                <p:cNvSpPr>
                  <a:spLocks noChangeArrowheads="1"/>
                </p:cNvSpPr>
                <p:nvPr/>
              </p:nvSpPr>
              <p:spPr bwMode="auto">
                <a:xfrm rot="5400000">
                  <a:off x="1245" y="1282"/>
                  <a:ext cx="262" cy="250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65" name="Line 14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1299" y="1403"/>
                  <a:ext cx="143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" name="Rectangle 15"/>
                <p:cNvSpPr>
                  <a:spLocks noChangeArrowheads="1"/>
                </p:cNvSpPr>
                <p:nvPr/>
              </p:nvSpPr>
              <p:spPr bwMode="auto">
                <a:xfrm>
                  <a:off x="1641" y="1276"/>
                  <a:ext cx="79" cy="32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67" name="Rectangle 16"/>
                <p:cNvSpPr>
                  <a:spLocks noChangeArrowheads="1"/>
                </p:cNvSpPr>
                <p:nvPr/>
              </p:nvSpPr>
              <p:spPr bwMode="auto">
                <a:xfrm>
                  <a:off x="2595" y="1276"/>
                  <a:ext cx="79" cy="31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68" name="Rectangle 17"/>
                <p:cNvSpPr>
                  <a:spLocks noChangeArrowheads="1"/>
                </p:cNvSpPr>
                <p:nvPr/>
              </p:nvSpPr>
              <p:spPr bwMode="auto">
                <a:xfrm>
                  <a:off x="1986" y="1527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 dirty="0"/>
                    <a:t>C</a:t>
                  </a:r>
                  <a:r>
                    <a:rPr kumimoji="0" lang="en-US" altLang="zh-CN" sz="2000" baseline="-25000" dirty="0"/>
                    <a:t>a</a:t>
                  </a:r>
                  <a:endParaRPr kumimoji="0" lang="en-US" altLang="zh-CN" sz="2000" dirty="0"/>
                </a:p>
              </p:txBody>
            </p:sp>
            <p:sp>
              <p:nvSpPr>
                <p:cNvPr id="69" name="Rectangle 18"/>
                <p:cNvSpPr>
                  <a:spLocks noChangeArrowheads="1"/>
                </p:cNvSpPr>
                <p:nvPr/>
              </p:nvSpPr>
              <p:spPr bwMode="auto">
                <a:xfrm>
                  <a:off x="1761" y="1539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R</a:t>
                  </a:r>
                  <a:r>
                    <a:rPr kumimoji="0" lang="en-US" altLang="zh-CN" sz="2000" baseline="-25000"/>
                    <a:t>a</a:t>
                  </a:r>
                  <a:endParaRPr kumimoji="0" lang="en-US" altLang="zh-CN" sz="2000"/>
                </a:p>
              </p:txBody>
            </p:sp>
            <p:sp>
              <p:nvSpPr>
                <p:cNvPr id="70" name="Rectangle 19"/>
                <p:cNvSpPr>
                  <a:spLocks noChangeArrowheads="1"/>
                </p:cNvSpPr>
                <p:nvPr/>
              </p:nvSpPr>
              <p:spPr bwMode="auto">
                <a:xfrm>
                  <a:off x="2678" y="1539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R</a:t>
                  </a:r>
                  <a:r>
                    <a:rPr kumimoji="0" lang="en-US" altLang="zh-CN" sz="2000" i="1">
                      <a:cs typeface="Times New Roman" panose="02020603050405020304" pitchFamily="18" charset="0"/>
                    </a:rPr>
                    <a:t>'</a:t>
                  </a:r>
                </a:p>
              </p:txBody>
            </p:sp>
            <p:sp>
              <p:nvSpPr>
                <p:cNvPr id="71" name="Rectangle 20"/>
                <p:cNvSpPr>
                  <a:spLocks noChangeArrowheads="1"/>
                </p:cNvSpPr>
                <p:nvPr/>
              </p:nvSpPr>
              <p:spPr bwMode="auto">
                <a:xfrm>
                  <a:off x="2970" y="1539"/>
                  <a:ext cx="249" cy="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C</a:t>
                  </a:r>
                  <a:r>
                    <a:rPr kumimoji="0" lang="en-US" altLang="zh-CN" sz="2000" i="1">
                      <a:cs typeface="Times New Roman" panose="02020603050405020304" pitchFamily="18" charset="0"/>
                    </a:rPr>
                    <a:t>'</a:t>
                  </a:r>
                  <a:endParaRPr kumimoji="0" lang="en-US" altLang="zh-CN" sz="20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3885" y="1309"/>
                  <a:ext cx="340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SC</a:t>
                  </a:r>
                  <a:endParaRPr kumimoji="0" lang="en-US" altLang="zh-CN" sz="2000"/>
                </a:p>
              </p:txBody>
            </p:sp>
            <p:sp>
              <p:nvSpPr>
                <p:cNvPr id="73" name="Oval 22"/>
                <p:cNvSpPr>
                  <a:spLocks noChangeArrowheads="1"/>
                </p:cNvSpPr>
                <p:nvPr/>
              </p:nvSpPr>
              <p:spPr bwMode="auto">
                <a:xfrm>
                  <a:off x="3929" y="1875"/>
                  <a:ext cx="47" cy="4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74" name="Rectangle 23"/>
                <p:cNvSpPr>
                  <a:spLocks noChangeArrowheads="1"/>
                </p:cNvSpPr>
                <p:nvPr/>
              </p:nvSpPr>
              <p:spPr bwMode="auto">
                <a:xfrm>
                  <a:off x="2754" y="673"/>
                  <a:ext cx="249" cy="2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U</a:t>
                  </a:r>
                  <a:r>
                    <a:rPr kumimoji="0" lang="en-US" altLang="zh-CN" sz="2000" baseline="-25000"/>
                    <a:t>∑</a:t>
                  </a:r>
                  <a:endParaRPr kumimoji="0" lang="en-US" altLang="zh-CN" sz="2000"/>
                </a:p>
              </p:txBody>
            </p:sp>
            <p:sp>
              <p:nvSpPr>
                <p:cNvPr id="75" name="Oval 24"/>
                <p:cNvSpPr>
                  <a:spLocks noChangeArrowheads="1"/>
                </p:cNvSpPr>
                <p:nvPr/>
              </p:nvSpPr>
              <p:spPr bwMode="auto">
                <a:xfrm>
                  <a:off x="2282" y="937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76" name="Oval 25"/>
                <p:cNvSpPr>
                  <a:spLocks noChangeArrowheads="1"/>
                </p:cNvSpPr>
                <p:nvPr/>
              </p:nvSpPr>
              <p:spPr bwMode="auto">
                <a:xfrm>
                  <a:off x="2285" y="1875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77" name="Rectangle 26"/>
                <p:cNvSpPr>
                  <a:spLocks noChangeArrowheads="1"/>
                </p:cNvSpPr>
                <p:nvPr/>
              </p:nvSpPr>
              <p:spPr bwMode="auto">
                <a:xfrm>
                  <a:off x="1140" y="1110"/>
                  <a:ext cx="249" cy="2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2000" i="1"/>
                    <a:t>q</a:t>
                  </a:r>
                  <a:endParaRPr kumimoji="0" lang="en-US" altLang="zh-CN" sz="2000"/>
                </a:p>
              </p:txBody>
            </p:sp>
            <p:sp>
              <p:nvSpPr>
                <p:cNvPr id="78" name="Oval 27"/>
                <p:cNvSpPr>
                  <a:spLocks noChangeArrowheads="1"/>
                </p:cNvSpPr>
                <p:nvPr/>
              </p:nvSpPr>
              <p:spPr bwMode="auto">
                <a:xfrm>
                  <a:off x="1992" y="187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79" name="Line 28"/>
                <p:cNvSpPr>
                  <a:spLocks noChangeShapeType="1"/>
                </p:cNvSpPr>
                <p:nvPr/>
              </p:nvSpPr>
              <p:spPr bwMode="auto">
                <a:xfrm>
                  <a:off x="1936" y="1432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0" name="Line 29"/>
                <p:cNvSpPr>
                  <a:spLocks noChangeShapeType="1"/>
                </p:cNvSpPr>
                <p:nvPr/>
              </p:nvSpPr>
              <p:spPr bwMode="auto">
                <a:xfrm>
                  <a:off x="1936" y="1495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1" name="Line 30"/>
                <p:cNvSpPr>
                  <a:spLocks noChangeShapeType="1"/>
                </p:cNvSpPr>
                <p:nvPr/>
              </p:nvSpPr>
              <p:spPr bwMode="auto">
                <a:xfrm>
                  <a:off x="2012" y="1495"/>
                  <a:ext cx="3" cy="38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2" name="Line 31"/>
                <p:cNvSpPr>
                  <a:spLocks noChangeShapeType="1"/>
                </p:cNvSpPr>
                <p:nvPr/>
              </p:nvSpPr>
              <p:spPr bwMode="auto">
                <a:xfrm>
                  <a:off x="2015" y="979"/>
                  <a:ext cx="0" cy="44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83" name="Oval 32"/>
                <p:cNvSpPr>
                  <a:spLocks noChangeArrowheads="1"/>
                </p:cNvSpPr>
                <p:nvPr/>
              </p:nvSpPr>
              <p:spPr bwMode="auto">
                <a:xfrm>
                  <a:off x="1990" y="93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4" name="Oval 33"/>
                <p:cNvSpPr>
                  <a:spLocks noChangeArrowheads="1"/>
                </p:cNvSpPr>
                <p:nvPr/>
              </p:nvSpPr>
              <p:spPr bwMode="auto">
                <a:xfrm>
                  <a:off x="1658" y="937"/>
                  <a:ext cx="47" cy="4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5" name="Oval 34"/>
                <p:cNvSpPr>
                  <a:spLocks noChangeArrowheads="1"/>
                </p:cNvSpPr>
                <p:nvPr/>
              </p:nvSpPr>
              <p:spPr bwMode="auto">
                <a:xfrm>
                  <a:off x="1658" y="1871"/>
                  <a:ext cx="48" cy="48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6" name="Oval 35"/>
                <p:cNvSpPr>
                  <a:spLocks noChangeArrowheads="1"/>
                </p:cNvSpPr>
                <p:nvPr/>
              </p:nvSpPr>
              <p:spPr bwMode="auto">
                <a:xfrm>
                  <a:off x="2867" y="1865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87" name="Line 36"/>
                <p:cNvSpPr>
                  <a:spLocks noChangeShapeType="1"/>
                </p:cNvSpPr>
                <p:nvPr/>
              </p:nvSpPr>
              <p:spPr bwMode="auto">
                <a:xfrm>
                  <a:off x="2818" y="1424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8" name="Line 37"/>
                <p:cNvSpPr>
                  <a:spLocks noChangeShapeType="1"/>
                </p:cNvSpPr>
                <p:nvPr/>
              </p:nvSpPr>
              <p:spPr bwMode="auto">
                <a:xfrm>
                  <a:off x="2818" y="1476"/>
                  <a:ext cx="1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2894" y="1480"/>
                  <a:ext cx="0" cy="38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90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2889" y="960"/>
                  <a:ext cx="5" cy="4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dirty="0"/>
                </a:p>
              </p:txBody>
            </p:sp>
            <p:sp>
              <p:nvSpPr>
                <p:cNvPr id="91" name="Oval 40"/>
                <p:cNvSpPr>
                  <a:spLocks noChangeArrowheads="1"/>
                </p:cNvSpPr>
                <p:nvPr/>
              </p:nvSpPr>
              <p:spPr bwMode="auto">
                <a:xfrm>
                  <a:off x="2867" y="934"/>
                  <a:ext cx="54" cy="5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tailEnd type="none" w="sm" len="lg"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endParaRPr kumimoji="0" lang="zh-CN" altLang="en-US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41" name="Text Box 42"/>
              <p:cNvSpPr txBox="1">
                <a:spLocks noChangeArrowheads="1"/>
              </p:cNvSpPr>
              <p:nvPr/>
            </p:nvSpPr>
            <p:spPr bwMode="auto">
              <a:xfrm>
                <a:off x="925" y="2024"/>
                <a:ext cx="394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1800">
                    <a:latin typeface="楷体_GB2312" pitchFamily="49" charset="-122"/>
                    <a:ea typeface="楷体_GB2312" pitchFamily="49" charset="-122"/>
                  </a:rPr>
                  <a:t>电荷放大器的等效电路图</a:t>
                </a:r>
              </a:p>
            </p:txBody>
          </p:sp>
        </p:grp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3565921" y="3116263"/>
              <a:ext cx="430213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000" i="1" dirty="0"/>
                <a:t>C</a:t>
              </a:r>
              <a:r>
                <a:rPr kumimoji="0" lang="en-US" altLang="zh-CN" sz="2000" baseline="-25000" dirty="0"/>
                <a:t>c</a:t>
              </a:r>
              <a:endParaRPr kumimoji="0" lang="en-US" altLang="zh-CN" sz="2000" dirty="0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3565524" y="3068638"/>
              <a:ext cx="6493" cy="6271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 flipH="1">
              <a:off x="3565107" y="2220913"/>
              <a:ext cx="417" cy="7326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/>
            </a:p>
          </p:txBody>
        </p: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>
              <a:off x="3419475" y="3068638"/>
              <a:ext cx="263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auto">
            <a:xfrm>
              <a:off x="3419475" y="2955925"/>
              <a:ext cx="263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Oval 24"/>
            <p:cNvSpPr>
              <a:spLocks noChangeArrowheads="1"/>
            </p:cNvSpPr>
            <p:nvPr/>
          </p:nvSpPr>
          <p:spPr bwMode="auto">
            <a:xfrm>
              <a:off x="4082742" y="2160854"/>
              <a:ext cx="80962" cy="793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9" name="Oval 25"/>
            <p:cNvSpPr>
              <a:spLocks noChangeArrowheads="1"/>
            </p:cNvSpPr>
            <p:nvPr/>
          </p:nvSpPr>
          <p:spPr bwMode="auto">
            <a:xfrm>
              <a:off x="4086225" y="3690938"/>
              <a:ext cx="82550" cy="809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98E2D8-3992-493F-AD0D-62B17FD51611}"/>
              </a:ext>
            </a:extLst>
          </p:cNvPr>
          <p:cNvGrpSpPr/>
          <p:nvPr/>
        </p:nvGrpSpPr>
        <p:grpSpPr>
          <a:xfrm>
            <a:off x="1416508" y="4388381"/>
            <a:ext cx="3165652" cy="1982787"/>
            <a:chOff x="1416508" y="4388381"/>
            <a:chExt cx="3165652" cy="1982787"/>
          </a:xfrm>
        </p:grpSpPr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128775FC-BB58-4345-839B-C03FCCB5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508" y="4739166"/>
              <a:ext cx="3165652" cy="1158426"/>
            </a:xfrm>
            <a:prstGeom prst="cube">
              <a:avLst>
                <a:gd name="adj" fmla="val 63079"/>
              </a:avLst>
            </a:prstGeom>
            <a:solidFill>
              <a:srgbClr val="CCFF33"/>
            </a:solidFill>
            <a:ln w="28575">
              <a:solidFill>
                <a:srgbClr val="00CC99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12374" name="Rectangle 22"/>
            <p:cNvSpPr>
              <a:spLocks noChangeArrowheads="1"/>
            </p:cNvSpPr>
            <p:nvPr/>
          </p:nvSpPr>
          <p:spPr bwMode="auto">
            <a:xfrm>
              <a:off x="1509618" y="5624856"/>
              <a:ext cx="2117385" cy="38896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r>
                <a:rPr kumimoji="1" lang="zh-CN" altLang="en-US" sz="2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－ － － － － －</a:t>
              </a:r>
              <a:endPara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612369" name="Rectangle 17"/>
            <p:cNvSpPr>
              <a:spLocks noChangeArrowheads="1"/>
            </p:cNvSpPr>
            <p:nvPr/>
          </p:nvSpPr>
          <p:spPr bwMode="auto">
            <a:xfrm>
              <a:off x="3040423" y="4388381"/>
              <a:ext cx="541021" cy="36472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just" eaLnBrk="1" hangingPunct="1">
                <a:defRPr/>
              </a:pPr>
              <a:r>
                <a:rPr kumimoji="1" lang="en-US" altLang="zh-CN" sz="2400" b="1" i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9230" name="Line 18"/>
            <p:cNvSpPr>
              <a:spLocks noChangeShapeType="1"/>
            </p:cNvSpPr>
            <p:nvPr/>
          </p:nvSpPr>
          <p:spPr bwMode="auto">
            <a:xfrm>
              <a:off x="2925385" y="4518037"/>
              <a:ext cx="0" cy="61876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1" name="Line 19"/>
            <p:cNvSpPr>
              <a:spLocks noChangeShapeType="1"/>
            </p:cNvSpPr>
            <p:nvPr/>
          </p:nvSpPr>
          <p:spPr bwMode="auto">
            <a:xfrm flipV="1">
              <a:off x="2889712" y="5910926"/>
              <a:ext cx="0" cy="44483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2372" name="Rectangle 20"/>
            <p:cNvSpPr>
              <a:spLocks noChangeArrowheads="1"/>
            </p:cNvSpPr>
            <p:nvPr/>
          </p:nvSpPr>
          <p:spPr bwMode="auto">
            <a:xfrm>
              <a:off x="2943609" y="6006445"/>
              <a:ext cx="539882" cy="36472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just" eaLnBrk="1" hangingPunct="1">
                <a:defRPr/>
              </a:pPr>
              <a:r>
                <a:rPr kumimoji="1" lang="en-US" altLang="zh-CN" sz="2400" b="1" i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612373" name="Rectangle 21"/>
            <p:cNvSpPr>
              <a:spLocks noChangeArrowheads="1"/>
            </p:cNvSpPr>
            <p:nvPr/>
          </p:nvSpPr>
          <p:spPr bwMode="auto">
            <a:xfrm>
              <a:off x="1428750" y="5447765"/>
              <a:ext cx="2391882" cy="3267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r>
                <a:rPr kumimoji="1" lang="zh-CN" altLang="en-US" sz="2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＋ ＋ ＋ ＋ ＋ ＋</a:t>
              </a:r>
              <a:endPara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sp>
        <p:nvSpPr>
          <p:cNvPr id="9218" name="Rectangle 4"/>
          <p:cNvSpPr>
            <a:spLocks noRot="1" noChangeArrowheads="1"/>
          </p:cNvSpPr>
          <p:nvPr/>
        </p:nvSpPr>
        <p:spPr bwMode="auto">
          <a:xfrm>
            <a:off x="323850" y="188913"/>
            <a:ext cx="53911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kumimoji="0"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楷体_GB2312" pitchFamily="49" charset="-122"/>
              </a:rPr>
              <a:t>1 </a:t>
            </a:r>
            <a:r>
              <a:rPr kumimoji="0"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楷体_GB2312" pitchFamily="49" charset="-122"/>
              </a:rPr>
              <a:t>压电效应及压电材料</a:t>
            </a:r>
            <a:endParaRPr lang="zh-CN" altLang="en-US" sz="2800" dirty="0">
              <a:solidFill>
                <a:srgbClr val="C00000"/>
              </a:solidFill>
              <a:latin typeface="黑体" panose="02010609060101010101" pitchFamily="49" charset="-122"/>
              <a:ea typeface="楷体_GB2312" pitchFamily="49" charset="-122"/>
            </a:endParaRP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1043608" y="2160662"/>
            <a:ext cx="26431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0"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正压电效应</a:t>
            </a:r>
          </a:p>
        </p:txBody>
      </p:sp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1071563" y="2685097"/>
            <a:ext cx="73437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某些电介质，当沿着</a:t>
            </a:r>
            <a:r>
              <a:rPr lang="zh-CN" altLang="en-US" sz="2400" u="sng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一定方向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对其施力而使它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变形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时，内部就产生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极化现象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，同时在它的一定表面上产生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电荷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，当外力去掉后，又重新恢复不带电状态的现象。当</a:t>
            </a:r>
            <a:r>
              <a:rPr lang="zh-CN" altLang="en-US" sz="2400" u="sng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作用力</a:t>
            </a:r>
            <a:r>
              <a:rPr lang="zh-CN" altLang="en-US" sz="2400" u="sng" dirty="0">
                <a:solidFill>
                  <a:srgbClr val="FF00FF"/>
                </a:solidFill>
                <a:ea typeface="楷体_GB2312" pitchFamily="49" charset="-122"/>
              </a:rPr>
              <a:t>方向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改变时，</a:t>
            </a:r>
            <a:r>
              <a:rPr lang="zh-CN" altLang="en-US" sz="2400" u="sng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电荷极性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也随着改变。</a:t>
            </a:r>
            <a:endParaRPr kumimoji="0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17ECCC-2108-4904-BE3A-EB6F5D0F73E0}"/>
              </a:ext>
            </a:extLst>
          </p:cNvPr>
          <p:cNvGrpSpPr/>
          <p:nvPr/>
        </p:nvGrpSpPr>
        <p:grpSpPr>
          <a:xfrm>
            <a:off x="5055800" y="4366929"/>
            <a:ext cx="3165652" cy="2064180"/>
            <a:chOff x="5055800" y="4366929"/>
            <a:chExt cx="3165652" cy="2064180"/>
          </a:xfrm>
        </p:grpSpPr>
        <p:sp>
          <p:nvSpPr>
            <p:cNvPr id="9235" name="AutoShape 8"/>
            <p:cNvSpPr>
              <a:spLocks noChangeArrowheads="1"/>
            </p:cNvSpPr>
            <p:nvPr/>
          </p:nvSpPr>
          <p:spPr bwMode="auto">
            <a:xfrm>
              <a:off x="5055800" y="4786992"/>
              <a:ext cx="3165652" cy="1158426"/>
            </a:xfrm>
            <a:prstGeom prst="cube">
              <a:avLst>
                <a:gd name="adj" fmla="val 63079"/>
              </a:avLst>
            </a:prstGeom>
            <a:solidFill>
              <a:srgbClr val="CCFF33"/>
            </a:solidFill>
            <a:ln w="28575">
              <a:solidFill>
                <a:srgbClr val="00CC99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12361" name="Rectangle 9"/>
            <p:cNvSpPr>
              <a:spLocks noChangeArrowheads="1"/>
            </p:cNvSpPr>
            <p:nvPr/>
          </p:nvSpPr>
          <p:spPr bwMode="auto">
            <a:xfrm>
              <a:off x="6553687" y="4366929"/>
              <a:ext cx="516277" cy="385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just" eaLnBrk="1" hangingPunct="1">
                <a:defRPr/>
              </a:pPr>
              <a:r>
                <a:rPr kumimoji="1" lang="en-US" altLang="zh-CN" sz="2400" b="1" i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612362" name="Rectangle 10"/>
            <p:cNvSpPr>
              <a:spLocks noChangeArrowheads="1"/>
            </p:cNvSpPr>
            <p:nvPr/>
          </p:nvSpPr>
          <p:spPr bwMode="auto">
            <a:xfrm rot="10800000">
              <a:off x="5185533" y="5239360"/>
              <a:ext cx="2085805" cy="5602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r>
                <a:rPr kumimoji="1" lang="zh-CN" altLang="en-US" sz="2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－ － － － － －</a:t>
              </a:r>
              <a:endPara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612363" name="Rectangle 11"/>
            <p:cNvSpPr>
              <a:spLocks noChangeArrowheads="1"/>
            </p:cNvSpPr>
            <p:nvPr/>
          </p:nvSpPr>
          <p:spPr bwMode="auto">
            <a:xfrm>
              <a:off x="5133380" y="5599985"/>
              <a:ext cx="2286215" cy="34307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r>
                <a:rPr kumimoji="1" lang="zh-CN" altLang="en-US" sz="2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＋ ＋ ＋ ＋ ＋ ＋</a:t>
              </a:r>
              <a:endPara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9239" name="Line 12"/>
            <p:cNvSpPr>
              <a:spLocks noChangeShapeType="1"/>
            </p:cNvSpPr>
            <p:nvPr/>
          </p:nvSpPr>
          <p:spPr bwMode="auto">
            <a:xfrm flipV="1">
              <a:off x="6444768" y="4503935"/>
              <a:ext cx="0" cy="653843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0" name="Line 13"/>
            <p:cNvSpPr>
              <a:spLocks noChangeShapeType="1"/>
            </p:cNvSpPr>
            <p:nvPr/>
          </p:nvSpPr>
          <p:spPr bwMode="auto">
            <a:xfrm>
              <a:off x="6444768" y="5938569"/>
              <a:ext cx="0" cy="47005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2366" name="Rectangle 14"/>
            <p:cNvSpPr>
              <a:spLocks noChangeArrowheads="1"/>
            </p:cNvSpPr>
            <p:nvPr/>
          </p:nvSpPr>
          <p:spPr bwMode="auto">
            <a:xfrm>
              <a:off x="6606970" y="6045709"/>
              <a:ext cx="517366" cy="385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algn="just" eaLnBrk="1" hangingPunct="1">
                <a:defRPr/>
              </a:pPr>
              <a:r>
                <a:rPr kumimoji="1" lang="en-US" altLang="zh-CN" sz="2400" b="1" i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sp>
        <p:nvSpPr>
          <p:cNvPr id="9223" name="Text Box 24"/>
          <p:cNvSpPr txBox="1">
            <a:spLocks noChangeArrowheads="1"/>
          </p:cNvSpPr>
          <p:nvPr/>
        </p:nvSpPr>
        <p:spPr bwMode="auto">
          <a:xfrm>
            <a:off x="785812" y="1071563"/>
            <a:ext cx="6666507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1.1 </a:t>
            </a:r>
            <a:r>
              <a:rPr kumimoji="0" lang="zh-CN" altLang="en-US" sz="24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压电效应</a:t>
            </a:r>
            <a:r>
              <a:rPr kumimoji="0"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——1880</a:t>
            </a:r>
            <a:r>
              <a:rPr kumimoji="0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年居里兄弟</a:t>
            </a:r>
            <a:endParaRPr kumimoji="0" lang="zh-CN" altLang="en-US" sz="2400" b="1" dirty="0">
              <a:solidFill>
                <a:srgbClr val="0070C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7A647C-B2CD-4BE1-9725-84B036F7BF31}" type="slidenum">
              <a:rPr lang="en-US" altLang="zh-CN" sz="1400" smtClean="0"/>
              <a:t>4</a:t>
            </a:fld>
            <a:endParaRPr lang="en-US" altLang="zh-CN" sz="1400"/>
          </a:p>
        </p:txBody>
      </p:sp>
      <p:sp>
        <p:nvSpPr>
          <p:cNvPr id="9226" name="Text Box 23"/>
          <p:cNvSpPr txBox="1">
            <a:spLocks noChangeArrowheads="1"/>
          </p:cNvSpPr>
          <p:nvPr/>
        </p:nvSpPr>
        <p:spPr bwMode="auto">
          <a:xfrm>
            <a:off x="1500188" y="6215063"/>
            <a:ext cx="619283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200">
                <a:latin typeface="楷体_GB2312" pitchFamily="49" charset="-122"/>
                <a:ea typeface="楷体_GB2312" pitchFamily="49" charset="-122"/>
              </a:rPr>
              <a:t>（正）压电效应示意图</a:t>
            </a:r>
          </a:p>
        </p:txBody>
      </p:sp>
      <p:sp>
        <p:nvSpPr>
          <p:cNvPr id="9227" name="Text Box 24"/>
          <p:cNvSpPr txBox="1">
            <a:spLocks noChangeArrowheads="1"/>
          </p:cNvSpPr>
          <p:nvPr/>
        </p:nvSpPr>
        <p:spPr bwMode="auto">
          <a:xfrm>
            <a:off x="1071563" y="1643063"/>
            <a:ext cx="26733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sz="2400" b="1">
                <a:latin typeface="楷体_GB2312" pitchFamily="49" charset="-122"/>
                <a:ea typeface="楷体_GB2312" pitchFamily="49" charset="-122"/>
              </a:rPr>
              <a:t>1.1.1 </a:t>
            </a: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定义</a:t>
            </a:r>
          </a:p>
        </p:txBody>
      </p:sp>
    </p:spTree>
  </p:cSld>
  <p:clrMapOvr>
    <a:masterClrMapping/>
  </p:clrMapOvr>
  <p:transition spd="slow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9"/>
          <p:cNvGraphicFramePr>
            <a:graphicFrameLocks noChangeAspect="1"/>
          </p:cNvGraphicFramePr>
          <p:nvPr/>
        </p:nvGraphicFramePr>
        <p:xfrm>
          <a:off x="4514850" y="364331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3" name="公式" r:id="rId4" imgW="114300" imgH="215900" progId="Equation.3">
                  <p:embed/>
                </p:oleObj>
              </mc:Choice>
              <mc:Fallback>
                <p:oleObj name="公式" r:id="rId4" imgW="1143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643313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22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955964-1B6F-4931-8F80-6143FBBF0B7E}" type="slidenum">
              <a:rPr lang="en-US" altLang="zh-CN" sz="1400" smtClean="0"/>
              <a:t>40</a:t>
            </a:fld>
            <a:endParaRPr lang="en-US" altLang="zh-CN" sz="1400"/>
          </a:p>
        </p:txBody>
      </p:sp>
      <p:sp>
        <p:nvSpPr>
          <p:cNvPr id="52230" name="Text Box 4"/>
          <p:cNvSpPr txBox="1">
            <a:spLocks noChangeArrowheads="1"/>
          </p:cNvSpPr>
          <p:nvPr/>
        </p:nvSpPr>
        <p:spPr bwMode="auto">
          <a:xfrm>
            <a:off x="468313" y="260350"/>
            <a:ext cx="603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kumimoji="0" lang="zh-CN" altLang="en-US" sz="2800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电荷放大器（续）</a:t>
            </a: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142875" y="1202333"/>
            <a:ext cx="6301333" cy="49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spcBef>
                <a:spcPct val="50000"/>
              </a:spcBef>
              <a:buFont typeface="+mj-ea"/>
              <a:buAutoNum type="circleNumDbPlain" startAt="7"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分析：</a:t>
            </a:r>
            <a:r>
              <a:rPr lang="zh-CN" altLang="en-US" sz="2400" b="1" dirty="0">
                <a:solidFill>
                  <a:srgbClr val="0000FF"/>
                </a:solidFill>
                <a:ea typeface="楷体_GB2312"/>
              </a:rPr>
              <a:t>开环放大倍数</a:t>
            </a:r>
            <a:r>
              <a:rPr lang="en-US" altLang="zh-CN" sz="2400" b="1" dirty="0">
                <a:solidFill>
                  <a:srgbClr val="0000FF"/>
                </a:solidFill>
                <a:ea typeface="楷体_GB2312"/>
              </a:rPr>
              <a:t>A</a:t>
            </a:r>
            <a:r>
              <a:rPr lang="en-US" altLang="zh-CN" sz="2400" b="1" baseline="-25000" dirty="0">
                <a:solidFill>
                  <a:srgbClr val="0000FF"/>
                </a:solidFill>
                <a:ea typeface="楷体_GB231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ea typeface="楷体_GB2312"/>
              </a:rPr>
              <a:t>对精度的影响</a:t>
            </a:r>
            <a:endParaRPr kumimoji="0" lang="zh-CN" altLang="en-US" sz="2400" b="1" dirty="0">
              <a:solidFill>
                <a:srgbClr val="0000FF"/>
              </a:solidFill>
              <a:latin typeface="楷体_GB2312" pitchFamily="49" charset="-122"/>
              <a:ea typeface="楷体_GB231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5"/>
              <p:cNvSpPr txBox="1"/>
              <p:nvPr/>
            </p:nvSpPr>
            <p:spPr bwMode="auto">
              <a:xfrm>
                <a:off x="1103894" y="1909322"/>
                <a:ext cx="2538412" cy="10239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3894" y="1909322"/>
                <a:ext cx="2538412" cy="1023937"/>
              </a:xfrm>
              <a:prstGeom prst="rect">
                <a:avLst/>
              </a:prstGeom>
              <a:blipFill rotWithShape="1">
                <a:blip r:embed="rId6"/>
                <a:stretch>
                  <a:fillRect l="-10" t="-50" r="23" b="1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578751" y="3140968"/>
            <a:ext cx="1136972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7"/>
              <p:cNvSpPr txBox="1"/>
              <p:nvPr/>
            </p:nvSpPr>
            <p:spPr bwMode="auto">
              <a:xfrm>
                <a:off x="578751" y="3594110"/>
                <a:ext cx="7986498" cy="6572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设：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=1000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 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 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=(100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)×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zh-CN" alt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400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要多</m:t>
                    </m:r>
                    <m:r>
                      <m:rPr>
                        <m:nor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大才能保证相对误差小于</m:t>
                    </m:r>
                    <m:r>
                      <m:rPr>
                        <m:nor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1%</m:t>
                    </m:r>
                    <m:r>
                      <m:rPr>
                        <m:nor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2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751" y="3594110"/>
                <a:ext cx="7986498" cy="657229"/>
              </a:xfrm>
              <a:prstGeom prst="rect">
                <a:avLst/>
              </a:prstGeom>
              <a:blipFill>
                <a:blip r:embed="rId7"/>
                <a:stretch>
                  <a:fillRect l="-229" b="-467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11"/>
              <p:cNvSpPr txBox="1"/>
              <p:nvPr/>
            </p:nvSpPr>
            <p:spPr bwMode="auto">
              <a:xfrm>
                <a:off x="1486959" y="4437112"/>
                <a:ext cx="4042074" cy="11033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1000+1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×100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≤0.01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6959" y="4437112"/>
                <a:ext cx="4042074" cy="1103313"/>
              </a:xfrm>
              <a:prstGeom prst="rect">
                <a:avLst/>
              </a:prstGeom>
              <a:blipFill rotWithShape="1">
                <a:blip r:embed="rId8"/>
                <a:stretch>
                  <a:fillRect l="-10" t="-33" r="2" b="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5539931" y="4609767"/>
            <a:ext cx="2081547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得</a:t>
            </a:r>
            <a:r>
              <a:rPr kumimoji="0" lang="zh-CN" altLang="en-US" sz="2400" dirty="0">
                <a:ea typeface="楷体_GB2312" pitchFamily="49" charset="-122"/>
              </a:rPr>
              <a:t>   </a:t>
            </a:r>
            <a:r>
              <a:rPr kumimoji="0" lang="en-US" altLang="zh-CN" sz="2400" i="1" dirty="0">
                <a:ea typeface="楷体_GB2312" pitchFamily="49" charset="-122"/>
              </a:rPr>
              <a:t>A</a:t>
            </a:r>
            <a:r>
              <a:rPr kumimoji="0" lang="en-US" altLang="zh-CN" sz="2400" baseline="-25000" dirty="0">
                <a:ea typeface="楷体_GB2312" pitchFamily="49" charset="-122"/>
              </a:rPr>
              <a:t>0 </a:t>
            </a:r>
            <a:r>
              <a:rPr kumimoji="0" lang="en-US" altLang="zh-CN" sz="2400" dirty="0">
                <a:ea typeface="楷体_GB2312" pitchFamily="49" charset="-122"/>
              </a:rPr>
              <a:t>≥ 10</a:t>
            </a:r>
            <a:r>
              <a:rPr kumimoji="0" lang="en-US" altLang="zh-CN" sz="2400" baseline="30000" dirty="0">
                <a:ea typeface="楷体_GB2312" pitchFamily="49" charset="-122"/>
              </a:rPr>
              <a:t>4</a:t>
            </a:r>
            <a:endParaRPr kumimoji="0" lang="zh-CN" altLang="en-US" sz="2400" dirty="0">
              <a:ea typeface="楷体_GB2312" pitchFamily="49" charset="-122"/>
            </a:endParaRPr>
          </a:p>
        </p:txBody>
      </p: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814539" y="4504870"/>
            <a:ext cx="1136972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</a:p>
        </p:txBody>
      </p:sp>
      <p:grpSp>
        <p:nvGrpSpPr>
          <p:cNvPr id="43" name="组合 1"/>
          <p:cNvGrpSpPr/>
          <p:nvPr/>
        </p:nvGrpSpPr>
        <p:grpSpPr bwMode="auto">
          <a:xfrm>
            <a:off x="3948884" y="1435671"/>
            <a:ext cx="4694483" cy="2065337"/>
            <a:chOff x="1554336" y="1717675"/>
            <a:chExt cx="5329238" cy="2065337"/>
          </a:xfrm>
        </p:grpSpPr>
        <p:grpSp>
          <p:nvGrpSpPr>
            <p:cNvPr id="65" name="Group 41"/>
            <p:cNvGrpSpPr/>
            <p:nvPr/>
          </p:nvGrpSpPr>
          <p:grpSpPr bwMode="auto">
            <a:xfrm>
              <a:off x="1554336" y="1717675"/>
              <a:ext cx="5329238" cy="2065337"/>
              <a:chOff x="1140" y="673"/>
              <a:chExt cx="3085" cy="1255"/>
            </a:xfrm>
          </p:grpSpPr>
          <p:sp>
            <p:nvSpPr>
              <p:cNvPr id="67" name="AutoShape 6"/>
              <p:cNvSpPr>
                <a:spLocks noChangeArrowheads="1"/>
              </p:cNvSpPr>
              <p:nvPr/>
            </p:nvSpPr>
            <p:spPr bwMode="auto">
              <a:xfrm rot="5400000">
                <a:off x="3101" y="662"/>
                <a:ext cx="447" cy="625"/>
              </a:xfrm>
              <a:prstGeom prst="triangle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8" name="Rectangle 7"/>
              <p:cNvSpPr>
                <a:spLocks noChangeArrowheads="1"/>
              </p:cNvSpPr>
              <p:nvPr/>
            </p:nvSpPr>
            <p:spPr bwMode="auto">
              <a:xfrm>
                <a:off x="3054" y="869"/>
                <a:ext cx="376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i="1" dirty="0"/>
                  <a:t>－</a:t>
                </a:r>
                <a:r>
                  <a:rPr kumimoji="0" lang="en-US" altLang="zh-CN" sz="2000" i="1" dirty="0"/>
                  <a:t>A</a:t>
                </a:r>
                <a:r>
                  <a:rPr kumimoji="0" lang="en-US" altLang="zh-CN" sz="2000" baseline="-25000" dirty="0"/>
                  <a:t>0</a:t>
                </a:r>
                <a:endParaRPr kumimoji="0" lang="en-US" altLang="zh-CN" sz="2000" i="1" dirty="0"/>
              </a:p>
            </p:txBody>
          </p:sp>
          <p:sp>
            <p:nvSpPr>
              <p:cNvPr id="69" name="Line 8"/>
              <p:cNvSpPr>
                <a:spLocks noChangeShapeType="1"/>
              </p:cNvSpPr>
              <p:nvPr/>
            </p:nvSpPr>
            <p:spPr bwMode="auto">
              <a:xfrm>
                <a:off x="3637" y="970"/>
                <a:ext cx="2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Oval 9"/>
              <p:cNvSpPr>
                <a:spLocks noChangeArrowheads="1"/>
              </p:cNvSpPr>
              <p:nvPr/>
            </p:nvSpPr>
            <p:spPr bwMode="auto">
              <a:xfrm>
                <a:off x="3923" y="945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1370" y="964"/>
                <a:ext cx="2571" cy="938"/>
              </a:xfrm>
              <a:custGeom>
                <a:avLst/>
                <a:gdLst>
                  <a:gd name="T0" fmla="*/ 9344 w 2426"/>
                  <a:gd name="T1" fmla="*/ 0 h 872"/>
                  <a:gd name="T2" fmla="*/ 0 w 2426"/>
                  <a:gd name="T3" fmla="*/ 0 h 872"/>
                  <a:gd name="T4" fmla="*/ 2 w 2426"/>
                  <a:gd name="T5" fmla="*/ 8365 h 872"/>
                  <a:gd name="T6" fmla="*/ 14675 w 2426"/>
                  <a:gd name="T7" fmla="*/ 8365 h 8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26"/>
                  <a:gd name="T13" fmla="*/ 0 h 872"/>
                  <a:gd name="T14" fmla="*/ 2426 w 2426"/>
                  <a:gd name="T15" fmla="*/ 872 h 8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26" h="872">
                    <a:moveTo>
                      <a:pt x="1545" y="0"/>
                    </a:moveTo>
                    <a:lnTo>
                      <a:pt x="0" y="0"/>
                    </a:lnTo>
                    <a:lnTo>
                      <a:pt x="2" y="872"/>
                    </a:lnTo>
                    <a:lnTo>
                      <a:pt x="2426" y="87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11"/>
              <p:cNvSpPr>
                <a:spLocks noChangeShapeType="1"/>
              </p:cNvSpPr>
              <p:nvPr/>
            </p:nvSpPr>
            <p:spPr bwMode="auto">
              <a:xfrm>
                <a:off x="1682" y="969"/>
                <a:ext cx="1" cy="92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12"/>
              <p:cNvSpPr>
                <a:spLocks noChangeShapeType="1"/>
              </p:cNvSpPr>
              <p:nvPr/>
            </p:nvSpPr>
            <p:spPr bwMode="auto">
              <a:xfrm>
                <a:off x="2628" y="964"/>
                <a:ext cx="1" cy="92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Oval 13"/>
              <p:cNvSpPr>
                <a:spLocks noChangeArrowheads="1"/>
              </p:cNvSpPr>
              <p:nvPr/>
            </p:nvSpPr>
            <p:spPr bwMode="auto">
              <a:xfrm rot="5400000">
                <a:off x="1245" y="1282"/>
                <a:ext cx="262" cy="25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rot="5400000" flipH="1">
                <a:off x="1299" y="1403"/>
                <a:ext cx="143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Rectangle 15"/>
              <p:cNvSpPr>
                <a:spLocks noChangeArrowheads="1"/>
              </p:cNvSpPr>
              <p:nvPr/>
            </p:nvSpPr>
            <p:spPr bwMode="auto">
              <a:xfrm>
                <a:off x="1641" y="1276"/>
                <a:ext cx="79" cy="3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7" name="Rectangle 16"/>
              <p:cNvSpPr>
                <a:spLocks noChangeArrowheads="1"/>
              </p:cNvSpPr>
              <p:nvPr/>
            </p:nvSpPr>
            <p:spPr bwMode="auto">
              <a:xfrm>
                <a:off x="2595" y="1276"/>
                <a:ext cx="79" cy="31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8" name="Rectangle 17"/>
              <p:cNvSpPr>
                <a:spLocks noChangeArrowheads="1"/>
              </p:cNvSpPr>
              <p:nvPr/>
            </p:nvSpPr>
            <p:spPr bwMode="auto">
              <a:xfrm>
                <a:off x="1986" y="1527"/>
                <a:ext cx="249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 dirty="0"/>
                  <a:t>C</a:t>
                </a:r>
                <a:r>
                  <a:rPr kumimoji="0" lang="en-US" altLang="zh-CN" sz="2000" baseline="-25000" dirty="0"/>
                  <a:t>a</a:t>
                </a:r>
                <a:endParaRPr kumimoji="0" lang="en-US" altLang="zh-CN" sz="2000" dirty="0"/>
              </a:p>
            </p:txBody>
          </p:sp>
          <p:sp>
            <p:nvSpPr>
              <p:cNvPr id="79" name="Rectangle 18"/>
              <p:cNvSpPr>
                <a:spLocks noChangeArrowheads="1"/>
              </p:cNvSpPr>
              <p:nvPr/>
            </p:nvSpPr>
            <p:spPr bwMode="auto">
              <a:xfrm>
                <a:off x="1761" y="1539"/>
                <a:ext cx="249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R</a:t>
                </a:r>
                <a:r>
                  <a:rPr kumimoji="0" lang="en-US" altLang="zh-CN" sz="2000" baseline="-25000"/>
                  <a:t>a</a:t>
                </a:r>
                <a:endParaRPr kumimoji="0" lang="en-US" altLang="zh-CN" sz="2000"/>
              </a:p>
            </p:txBody>
          </p:sp>
          <p:sp>
            <p:nvSpPr>
              <p:cNvPr id="80" name="Rectangle 19"/>
              <p:cNvSpPr>
                <a:spLocks noChangeArrowheads="1"/>
              </p:cNvSpPr>
              <p:nvPr/>
            </p:nvSpPr>
            <p:spPr bwMode="auto">
              <a:xfrm>
                <a:off x="2678" y="1539"/>
                <a:ext cx="249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R</a:t>
                </a:r>
                <a:r>
                  <a:rPr kumimoji="0" lang="en-US" altLang="zh-CN" sz="2000" i="1">
                    <a:cs typeface="Times New Roman" panose="02020603050405020304" pitchFamily="18" charset="0"/>
                  </a:rPr>
                  <a:t>'</a:t>
                </a:r>
              </a:p>
            </p:txBody>
          </p:sp>
          <p:sp>
            <p:nvSpPr>
              <p:cNvPr id="81" name="Rectangle 20"/>
              <p:cNvSpPr>
                <a:spLocks noChangeArrowheads="1"/>
              </p:cNvSpPr>
              <p:nvPr/>
            </p:nvSpPr>
            <p:spPr bwMode="auto">
              <a:xfrm>
                <a:off x="2970" y="1539"/>
                <a:ext cx="249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C</a:t>
                </a:r>
                <a:r>
                  <a:rPr kumimoji="0" lang="en-US" altLang="zh-CN" sz="2000" i="1">
                    <a:cs typeface="Times New Roman" panose="02020603050405020304" pitchFamily="18" charset="0"/>
                  </a:rPr>
                  <a:t>'</a:t>
                </a:r>
                <a:endParaRPr kumimoji="0" lang="en-US" altLang="zh-CN" sz="2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21"/>
              <p:cNvSpPr>
                <a:spLocks noChangeArrowheads="1"/>
              </p:cNvSpPr>
              <p:nvPr/>
            </p:nvSpPr>
            <p:spPr bwMode="auto">
              <a:xfrm>
                <a:off x="3885" y="1309"/>
                <a:ext cx="340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U</a:t>
                </a:r>
                <a:r>
                  <a:rPr kumimoji="0" lang="en-US" altLang="zh-CN" sz="2000" baseline="-25000"/>
                  <a:t>SC</a:t>
                </a:r>
                <a:endParaRPr kumimoji="0" lang="en-US" altLang="zh-CN" sz="2000"/>
              </a:p>
            </p:txBody>
          </p:sp>
          <p:sp>
            <p:nvSpPr>
              <p:cNvPr id="83" name="Oval 22"/>
              <p:cNvSpPr>
                <a:spLocks noChangeArrowheads="1"/>
              </p:cNvSpPr>
              <p:nvPr/>
            </p:nvSpPr>
            <p:spPr bwMode="auto">
              <a:xfrm>
                <a:off x="3929" y="1875"/>
                <a:ext cx="47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4" name="Rectangle 23"/>
              <p:cNvSpPr>
                <a:spLocks noChangeArrowheads="1"/>
              </p:cNvSpPr>
              <p:nvPr/>
            </p:nvSpPr>
            <p:spPr bwMode="auto">
              <a:xfrm>
                <a:off x="2754" y="673"/>
                <a:ext cx="249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U</a:t>
                </a:r>
                <a:r>
                  <a:rPr kumimoji="0" lang="en-US" altLang="zh-CN" sz="2000" baseline="-25000"/>
                  <a:t>∑</a:t>
                </a:r>
                <a:endParaRPr kumimoji="0" lang="en-US" altLang="zh-CN" sz="2000"/>
              </a:p>
            </p:txBody>
          </p:sp>
          <p:sp>
            <p:nvSpPr>
              <p:cNvPr id="85" name="Oval 24"/>
              <p:cNvSpPr>
                <a:spLocks noChangeArrowheads="1"/>
              </p:cNvSpPr>
              <p:nvPr/>
            </p:nvSpPr>
            <p:spPr bwMode="auto">
              <a:xfrm>
                <a:off x="2282" y="937"/>
                <a:ext cx="47" cy="4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6" name="Oval 25"/>
              <p:cNvSpPr>
                <a:spLocks noChangeArrowheads="1"/>
              </p:cNvSpPr>
              <p:nvPr/>
            </p:nvSpPr>
            <p:spPr bwMode="auto">
              <a:xfrm>
                <a:off x="2285" y="1875"/>
                <a:ext cx="47" cy="4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7" name="Rectangle 26"/>
              <p:cNvSpPr>
                <a:spLocks noChangeArrowheads="1"/>
              </p:cNvSpPr>
              <p:nvPr/>
            </p:nvSpPr>
            <p:spPr bwMode="auto">
              <a:xfrm>
                <a:off x="1140" y="1110"/>
                <a:ext cx="249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q</a:t>
                </a:r>
                <a:endParaRPr kumimoji="0" lang="en-US" altLang="zh-CN" sz="2000"/>
              </a:p>
            </p:txBody>
          </p:sp>
          <p:sp>
            <p:nvSpPr>
              <p:cNvPr id="88" name="Oval 27"/>
              <p:cNvSpPr>
                <a:spLocks noChangeArrowheads="1"/>
              </p:cNvSpPr>
              <p:nvPr/>
            </p:nvSpPr>
            <p:spPr bwMode="auto">
              <a:xfrm>
                <a:off x="1992" y="1874"/>
                <a:ext cx="54" cy="5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89" name="Line 28"/>
              <p:cNvSpPr>
                <a:spLocks noChangeShapeType="1"/>
              </p:cNvSpPr>
              <p:nvPr/>
            </p:nvSpPr>
            <p:spPr bwMode="auto">
              <a:xfrm>
                <a:off x="1936" y="1432"/>
                <a:ext cx="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0" name="Line 29"/>
              <p:cNvSpPr>
                <a:spLocks noChangeShapeType="1"/>
              </p:cNvSpPr>
              <p:nvPr/>
            </p:nvSpPr>
            <p:spPr bwMode="auto">
              <a:xfrm>
                <a:off x="1936" y="1495"/>
                <a:ext cx="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1" name="Line 30"/>
              <p:cNvSpPr>
                <a:spLocks noChangeShapeType="1"/>
              </p:cNvSpPr>
              <p:nvPr/>
            </p:nvSpPr>
            <p:spPr bwMode="auto">
              <a:xfrm>
                <a:off x="2012" y="1495"/>
                <a:ext cx="3" cy="3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2" name="Line 31"/>
              <p:cNvSpPr>
                <a:spLocks noChangeShapeType="1"/>
              </p:cNvSpPr>
              <p:nvPr/>
            </p:nvSpPr>
            <p:spPr bwMode="auto">
              <a:xfrm>
                <a:off x="2015" y="979"/>
                <a:ext cx="0" cy="44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dirty="0"/>
              </a:p>
            </p:txBody>
          </p:sp>
          <p:sp>
            <p:nvSpPr>
              <p:cNvPr id="93" name="Oval 32"/>
              <p:cNvSpPr>
                <a:spLocks noChangeArrowheads="1"/>
              </p:cNvSpPr>
              <p:nvPr/>
            </p:nvSpPr>
            <p:spPr bwMode="auto">
              <a:xfrm>
                <a:off x="1990" y="934"/>
                <a:ext cx="54" cy="5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4" name="Oval 33"/>
              <p:cNvSpPr>
                <a:spLocks noChangeArrowheads="1"/>
              </p:cNvSpPr>
              <p:nvPr/>
            </p:nvSpPr>
            <p:spPr bwMode="auto">
              <a:xfrm>
                <a:off x="1658" y="937"/>
                <a:ext cx="47" cy="4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5" name="Oval 34"/>
              <p:cNvSpPr>
                <a:spLocks noChangeArrowheads="1"/>
              </p:cNvSpPr>
              <p:nvPr/>
            </p:nvSpPr>
            <p:spPr bwMode="auto">
              <a:xfrm>
                <a:off x="1658" y="1871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6" name="Oval 35"/>
              <p:cNvSpPr>
                <a:spLocks noChangeArrowheads="1"/>
              </p:cNvSpPr>
              <p:nvPr/>
            </p:nvSpPr>
            <p:spPr bwMode="auto">
              <a:xfrm>
                <a:off x="2867" y="1865"/>
                <a:ext cx="54" cy="5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97" name="Line 36"/>
              <p:cNvSpPr>
                <a:spLocks noChangeShapeType="1"/>
              </p:cNvSpPr>
              <p:nvPr/>
            </p:nvSpPr>
            <p:spPr bwMode="auto">
              <a:xfrm>
                <a:off x="2818" y="1424"/>
                <a:ext cx="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8" name="Line 37"/>
              <p:cNvSpPr>
                <a:spLocks noChangeShapeType="1"/>
              </p:cNvSpPr>
              <p:nvPr/>
            </p:nvSpPr>
            <p:spPr bwMode="auto">
              <a:xfrm>
                <a:off x="2818" y="1476"/>
                <a:ext cx="1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dirty="0"/>
              </a:p>
            </p:txBody>
          </p:sp>
          <p:sp>
            <p:nvSpPr>
              <p:cNvPr id="99" name="Line 38"/>
              <p:cNvSpPr>
                <a:spLocks noChangeShapeType="1"/>
              </p:cNvSpPr>
              <p:nvPr/>
            </p:nvSpPr>
            <p:spPr bwMode="auto">
              <a:xfrm flipH="1">
                <a:off x="2894" y="1480"/>
                <a:ext cx="0" cy="38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0" name="Line 39"/>
              <p:cNvSpPr>
                <a:spLocks noChangeShapeType="1"/>
              </p:cNvSpPr>
              <p:nvPr/>
            </p:nvSpPr>
            <p:spPr bwMode="auto">
              <a:xfrm flipH="1">
                <a:off x="2889" y="960"/>
                <a:ext cx="5" cy="4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dirty="0"/>
              </a:p>
            </p:txBody>
          </p:sp>
          <p:sp>
            <p:nvSpPr>
              <p:cNvPr id="101" name="Oval 40"/>
              <p:cNvSpPr>
                <a:spLocks noChangeArrowheads="1"/>
              </p:cNvSpPr>
              <p:nvPr/>
            </p:nvSpPr>
            <p:spPr bwMode="auto">
              <a:xfrm>
                <a:off x="2867" y="934"/>
                <a:ext cx="54" cy="5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45" name="Rectangle 17"/>
            <p:cNvSpPr>
              <a:spLocks noChangeArrowheads="1"/>
            </p:cNvSpPr>
            <p:nvPr/>
          </p:nvSpPr>
          <p:spPr bwMode="auto">
            <a:xfrm>
              <a:off x="3565921" y="3116263"/>
              <a:ext cx="430213" cy="36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 sz="2000" i="1" dirty="0"/>
                <a:t>C</a:t>
              </a:r>
              <a:r>
                <a:rPr kumimoji="0" lang="en-US" altLang="zh-CN" sz="2000" baseline="-25000" dirty="0"/>
                <a:t>c</a:t>
              </a:r>
              <a:endParaRPr kumimoji="0" lang="en-US" altLang="zh-CN" sz="2000" dirty="0"/>
            </a:p>
          </p:txBody>
        </p:sp>
        <p:sp>
          <p:nvSpPr>
            <p:cNvPr id="46" name="Line 30"/>
            <p:cNvSpPr>
              <a:spLocks noChangeShapeType="1"/>
            </p:cNvSpPr>
            <p:nvPr/>
          </p:nvSpPr>
          <p:spPr bwMode="auto">
            <a:xfrm>
              <a:off x="3565524" y="3068638"/>
              <a:ext cx="6493" cy="6271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Line 31"/>
            <p:cNvSpPr>
              <a:spLocks noChangeShapeType="1"/>
            </p:cNvSpPr>
            <p:nvPr/>
          </p:nvSpPr>
          <p:spPr bwMode="auto">
            <a:xfrm flipH="1">
              <a:off x="3565107" y="2220913"/>
              <a:ext cx="417" cy="7326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dirty="0"/>
            </a:p>
          </p:txBody>
        </p:sp>
        <p:sp>
          <p:nvSpPr>
            <p:cNvPr id="61" name="Line 28"/>
            <p:cNvSpPr>
              <a:spLocks noChangeShapeType="1"/>
            </p:cNvSpPr>
            <p:nvPr/>
          </p:nvSpPr>
          <p:spPr bwMode="auto">
            <a:xfrm>
              <a:off x="3419475" y="3068638"/>
              <a:ext cx="263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Line 28"/>
            <p:cNvSpPr>
              <a:spLocks noChangeShapeType="1"/>
            </p:cNvSpPr>
            <p:nvPr/>
          </p:nvSpPr>
          <p:spPr bwMode="auto">
            <a:xfrm>
              <a:off x="3419475" y="2955925"/>
              <a:ext cx="263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" name="Oval 24"/>
            <p:cNvSpPr>
              <a:spLocks noChangeArrowheads="1"/>
            </p:cNvSpPr>
            <p:nvPr/>
          </p:nvSpPr>
          <p:spPr bwMode="auto">
            <a:xfrm>
              <a:off x="4082742" y="2160854"/>
              <a:ext cx="80962" cy="793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4" name="Oval 25"/>
            <p:cNvSpPr>
              <a:spLocks noChangeArrowheads="1"/>
            </p:cNvSpPr>
            <p:nvPr/>
          </p:nvSpPr>
          <p:spPr bwMode="auto">
            <a:xfrm>
              <a:off x="4086225" y="3690938"/>
              <a:ext cx="82550" cy="8096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tailEnd type="none" w="sm" len="lg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814539" y="5519919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CCFF"/>
                </a:solidFill>
                <a:ea typeface="楷体_GB2312"/>
              </a:rPr>
              <a:t>运算放大器能不能满足呢？</a:t>
            </a:r>
            <a:endParaRPr lang="zh-CN" altLang="en-US" sz="2400" dirty="0">
              <a:solidFill>
                <a:srgbClr val="00CC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652367" y="5373597"/>
                <a:ext cx="2460930" cy="1202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放大器</m:t>
                      </m:r>
                      <m:r>
                        <m:rPr>
                          <m:sty m:val="p"/>
                        </m:rP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datasheet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2400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tl2272 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Cambria Math" panose="02040503050406030204" pitchFamily="18" charset="0"/>
                    <a:hlinkClick r:id="rId9" action="ppaction://hlinkfile"/>
                  </a:rPr>
                  <a:t>GO</a:t>
                </a:r>
                <a:endParaRPr lang="en-US" altLang="zh-CN" sz="24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2400" b="1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lm358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hlinkClick r:id="rId10" action="ppaction://hlinkfile"/>
                      </a:rPr>
                      <m:t>GO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400" b="1" dirty="0">
                  <a:solidFill>
                    <a:srgbClr val="FF0000"/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67" y="5373597"/>
                <a:ext cx="2460930" cy="1202189"/>
              </a:xfrm>
              <a:prstGeom prst="rect">
                <a:avLst/>
              </a:prstGeom>
              <a:blipFill>
                <a:blip r:embed="rId11"/>
                <a:stretch>
                  <a:fillRect l="-495" b="-10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3"/>
          <p:cNvSpPr txBox="1">
            <a:spLocks noChangeArrowheads="1"/>
          </p:cNvSpPr>
          <p:nvPr/>
        </p:nvSpPr>
        <p:spPr bwMode="auto">
          <a:xfrm>
            <a:off x="285750" y="214313"/>
            <a:ext cx="6662514" cy="59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9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C00000"/>
                </a:solidFill>
                <a:ea typeface="楷体_GB2312" pitchFamily="49" charset="-122"/>
              </a:rPr>
              <a:t>小结：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前置电路接电荷放大器的特点</a:t>
            </a:r>
            <a:endParaRPr kumimoji="0" lang="zh-CN" altLang="en-US" sz="2800" b="1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32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C11DA0-7D62-4388-A1D7-21E79C43C58A}" type="slidenum">
              <a:rPr lang="en-US" altLang="zh-CN" sz="1400" smtClean="0"/>
              <a:t>41</a:t>
            </a:fld>
            <a:endParaRPr lang="en-US" altLang="zh-CN" sz="1400"/>
          </a:p>
        </p:txBody>
      </p:sp>
      <p:sp>
        <p:nvSpPr>
          <p:cNvPr id="56325" name="Text Box 4"/>
          <p:cNvSpPr txBox="1">
            <a:spLocks noChangeArrowheads="1"/>
          </p:cNvSpPr>
          <p:nvPr/>
        </p:nvSpPr>
        <p:spPr bwMode="auto">
          <a:xfrm>
            <a:off x="575469" y="1259942"/>
            <a:ext cx="7993062" cy="367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●更换电缆</a:t>
            </a:r>
            <a:r>
              <a:rPr kumimoji="0" lang="zh-CN" altLang="en-US" sz="24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无需重新校准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灵敏度；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●灵敏度</a:t>
            </a:r>
            <a:r>
              <a:rPr kumimoji="0" lang="zh-CN" altLang="en-US" sz="24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取决于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已知的、固定的</a:t>
            </a:r>
            <a:r>
              <a:rPr kumimoji="0" lang="en-US" altLang="zh-CN" sz="24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R</a:t>
            </a:r>
            <a:r>
              <a:rPr kumimoji="0" lang="en-US" altLang="zh-CN" sz="2400" baseline="-250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0" lang="zh-CN" altLang="en-US" sz="24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0" lang="en-US" altLang="zh-CN" sz="24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C</a:t>
            </a:r>
            <a:r>
              <a:rPr kumimoji="0" lang="en-US" altLang="zh-CN" sz="2400" baseline="-250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，有利于灵敏度的稳定和调整；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●电荷放大器时间常数可以设计得比较大，可用于</a:t>
            </a:r>
            <a:r>
              <a:rPr kumimoji="0" lang="zh-CN" altLang="en-US" sz="24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准静态测量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kumimoji="0" lang="en-US" altLang="zh-CN" sz="2400" baseline="-250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L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 可以设计得比较小）。</a:t>
            </a:r>
          </a:p>
        </p:txBody>
      </p:sp>
    </p:spTree>
  </p:cSld>
  <p:clrMapOvr>
    <a:masterClrMapping/>
  </p:clrMapOvr>
  <p:transition spd="slow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2" y="6411914"/>
            <a:ext cx="3673003" cy="257174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人工智能与自动化学院测量科学与仪器系</a:t>
            </a:r>
            <a:endParaRPr lang="en-US" altLang="zh-CN" dirty="0"/>
          </a:p>
        </p:txBody>
      </p:sp>
      <p:sp>
        <p:nvSpPr>
          <p:cNvPr id="5734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6C204-F28B-4AFE-A68A-B43DC3F8376C}" type="slidenum">
              <a:rPr lang="en-US" altLang="zh-CN" sz="1400" smtClean="0"/>
              <a:t>42</a:t>
            </a:fld>
            <a:endParaRPr lang="en-US" altLang="zh-CN" sz="1400"/>
          </a:p>
        </p:txBody>
      </p:sp>
      <p:sp>
        <p:nvSpPr>
          <p:cNvPr id="57350" name="Rectangle 4"/>
          <p:cNvSpPr>
            <a:spLocks noRot="1" noChangeArrowheads="1"/>
          </p:cNvSpPr>
          <p:nvPr/>
        </p:nvSpPr>
        <p:spPr bwMode="auto">
          <a:xfrm>
            <a:off x="323850" y="188913"/>
            <a:ext cx="698445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</a:p>
        </p:txBody>
      </p:sp>
      <p:sp>
        <p:nvSpPr>
          <p:cNvPr id="57351" name="Rectangle 4"/>
          <p:cNvSpPr>
            <a:spLocks noRot="1" noChangeArrowheads="1"/>
          </p:cNvSpPr>
          <p:nvPr/>
        </p:nvSpPr>
        <p:spPr bwMode="auto">
          <a:xfrm>
            <a:off x="323850" y="1070965"/>
            <a:ext cx="568831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3.0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关于物体运动状态测量</a:t>
            </a:r>
          </a:p>
        </p:txBody>
      </p:sp>
      <p:sp>
        <p:nvSpPr>
          <p:cNvPr id="57352" name="Text Box 7"/>
          <p:cNvSpPr txBox="1">
            <a:spLocks noChangeArrowheads="1"/>
          </p:cNvSpPr>
          <p:nvPr/>
        </p:nvSpPr>
        <p:spPr bwMode="auto">
          <a:xfrm>
            <a:off x="240963" y="3887623"/>
            <a:ext cx="8496622" cy="285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有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三个运动参量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决定小车运动状态：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          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位置（位移）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速度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加速度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三者之间可相互转化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                    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位移微分</a:t>
            </a:r>
            <a:r>
              <a:rPr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求导</a:t>
            </a:r>
            <a:r>
              <a:rPr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得到速度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zh-CN" altLang="en-US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速度微分</a:t>
            </a:r>
            <a:r>
              <a:rPr lang="en-US" altLang="zh-CN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求导</a:t>
            </a:r>
            <a:r>
              <a:rPr lang="en-US" altLang="zh-CN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得到加速度</a:t>
            </a:r>
            <a:endParaRPr lang="en-US" altLang="zh-CN" sz="2000" b="1" dirty="0">
              <a:solidFill>
                <a:srgbClr val="00CC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                    </a:t>
            </a:r>
            <a:r>
              <a:rPr lang="zh-CN" altLang="en-US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加速度积分得到速度；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速度积分得到位移</a:t>
            </a:r>
            <a:endParaRPr lang="en-US" altLang="zh-CN" sz="20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振动测量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为例，就有不同类型的传感器：位移型，</a:t>
            </a:r>
            <a:r>
              <a:rPr lang="zh-CN" altLang="en-US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速度型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楷体_GB2312" pitchFamily="49" charset="-122"/>
                <a:ea typeface="楷体_GB2312" pitchFamily="49" charset="-122"/>
              </a:rPr>
              <a:t>加速度型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3" name="Picture 2" descr="8_3">
            <a:extLst>
              <a:ext uri="{FF2B5EF4-FFF2-40B4-BE49-F238E27FC236}">
                <a16:creationId xmlns:a16="http://schemas.microsoft.com/office/drawing/2014/main" id="{30385BBB-92B2-4311-82CE-DD27011C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90103"/>
            <a:ext cx="4587875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9_2">
            <a:extLst>
              <a:ext uri="{FF2B5EF4-FFF2-40B4-BE49-F238E27FC236}">
                <a16:creationId xmlns:a16="http://schemas.microsoft.com/office/drawing/2014/main" id="{E4EAFCB9-3522-4DDC-895C-66A0BB893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71" y="1998859"/>
            <a:ext cx="42386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2" y="6411914"/>
            <a:ext cx="3673003" cy="257174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人工智能与自动化学院测量科学与仪器系</a:t>
            </a:r>
            <a:endParaRPr lang="en-US" altLang="zh-CN" dirty="0"/>
          </a:p>
        </p:txBody>
      </p:sp>
      <p:sp>
        <p:nvSpPr>
          <p:cNvPr id="5734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6C204-F28B-4AFE-A68A-B43DC3F8376C}" type="slidenum">
              <a:rPr lang="en-US" altLang="zh-CN" sz="1400" smtClean="0"/>
              <a:t>43</a:t>
            </a:fld>
            <a:endParaRPr lang="en-US" altLang="zh-CN" sz="1400"/>
          </a:p>
        </p:txBody>
      </p:sp>
      <p:sp>
        <p:nvSpPr>
          <p:cNvPr id="57350" name="Rectangle 4"/>
          <p:cNvSpPr>
            <a:spLocks noRot="1" noChangeArrowheads="1"/>
          </p:cNvSpPr>
          <p:nvPr/>
        </p:nvSpPr>
        <p:spPr bwMode="auto">
          <a:xfrm>
            <a:off x="323850" y="188913"/>
            <a:ext cx="640839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351" name="Rectangle 4"/>
          <p:cNvSpPr>
            <a:spLocks noRot="1" noChangeArrowheads="1"/>
          </p:cNvSpPr>
          <p:nvPr/>
        </p:nvSpPr>
        <p:spPr bwMode="auto">
          <a:xfrm>
            <a:off x="323850" y="1070965"/>
            <a:ext cx="756051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压电加速度计的结构与</a:t>
            </a:r>
            <a:r>
              <a:rPr kumimoji="0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工作原理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352" name="Text Box 7"/>
          <p:cNvSpPr txBox="1">
            <a:spLocks noChangeArrowheads="1"/>
          </p:cNvSpPr>
          <p:nvPr/>
        </p:nvSpPr>
        <p:spPr bwMode="auto">
          <a:xfrm>
            <a:off x="396875" y="4533358"/>
            <a:ext cx="3889375" cy="125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结构：一般有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纵向效应型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横向效应型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剪切效应型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三种，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纵向效应型最常见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pic>
        <p:nvPicPr>
          <p:cNvPr id="103426" name="Picture 2" descr="压电加速度传感器 的图像结果">
            <a:extLst>
              <a:ext uri="{FF2B5EF4-FFF2-40B4-BE49-F238E27FC236}">
                <a16:creationId xmlns:a16="http://schemas.microsoft.com/office/drawing/2014/main" id="{F274015D-E50F-43B3-B43D-E80FB96F6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48" y="2103466"/>
            <a:ext cx="1598102" cy="181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5D4F51-A450-427E-ABFA-E9F35A9A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" y="1870977"/>
            <a:ext cx="2581275" cy="228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559227-3843-4058-9277-5FE8B59F8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54" y="1696192"/>
            <a:ext cx="4342608" cy="31717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A7EC227-7C42-434F-94D2-64527DE91D66}"/>
              </a:ext>
            </a:extLst>
          </p:cNvPr>
          <p:cNvSpPr/>
          <p:nvPr/>
        </p:nvSpPr>
        <p:spPr>
          <a:xfrm>
            <a:off x="5949324" y="509272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纵向效应型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3118631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2" y="6411914"/>
            <a:ext cx="3673003" cy="257174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人工智能与自动化学院测量科学与仪器系</a:t>
            </a:r>
            <a:endParaRPr lang="en-US" altLang="zh-CN" dirty="0"/>
          </a:p>
        </p:txBody>
      </p:sp>
      <p:sp>
        <p:nvSpPr>
          <p:cNvPr id="5734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6C204-F28B-4AFE-A68A-B43DC3F8376C}" type="slidenum">
              <a:rPr lang="en-US" altLang="zh-CN" sz="1400" smtClean="0"/>
              <a:t>44</a:t>
            </a:fld>
            <a:endParaRPr lang="en-US" altLang="zh-CN" sz="1400"/>
          </a:p>
        </p:txBody>
      </p:sp>
      <p:sp>
        <p:nvSpPr>
          <p:cNvPr id="57350" name="Rectangle 4"/>
          <p:cNvSpPr>
            <a:spLocks noRot="1" noChangeArrowheads="1"/>
          </p:cNvSpPr>
          <p:nvPr/>
        </p:nvSpPr>
        <p:spPr bwMode="auto">
          <a:xfrm>
            <a:off x="323850" y="188913"/>
            <a:ext cx="640839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351" name="Rectangle 4"/>
          <p:cNvSpPr>
            <a:spLocks noRot="1" noChangeArrowheads="1"/>
          </p:cNvSpPr>
          <p:nvPr/>
        </p:nvSpPr>
        <p:spPr bwMode="auto">
          <a:xfrm>
            <a:off x="323850" y="1070965"/>
            <a:ext cx="756051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压电加速度计结构及</a:t>
            </a:r>
            <a:r>
              <a:rPr kumimoji="0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工作原理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842D0A-AF8A-453D-A312-B830D89D5D0A}"/>
              </a:ext>
            </a:extLst>
          </p:cNvPr>
          <p:cNvGrpSpPr/>
          <p:nvPr/>
        </p:nvGrpSpPr>
        <p:grpSpPr>
          <a:xfrm>
            <a:off x="4787083" y="1965278"/>
            <a:ext cx="3829630" cy="2735213"/>
            <a:chOff x="2714625" y="2143125"/>
            <a:chExt cx="6105525" cy="4212600"/>
          </a:xfrm>
        </p:grpSpPr>
        <p:pic>
          <p:nvPicPr>
            <p:cNvPr id="12" name="Picture 3" descr="8-21 副本">
              <a:extLst>
                <a:ext uri="{FF2B5EF4-FFF2-40B4-BE49-F238E27FC236}">
                  <a16:creationId xmlns:a16="http://schemas.microsoft.com/office/drawing/2014/main" id="{02244CE2-5C10-440A-82F8-268ABB88B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25" y="2143125"/>
              <a:ext cx="6105525" cy="414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4C917403-48ED-4D9E-B423-CD22B4FD6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3860" y="2486220"/>
              <a:ext cx="2057400" cy="802674"/>
            </a:xfrm>
            <a:prstGeom prst="wedgeRoundRectCallout">
              <a:avLst>
                <a:gd name="adj1" fmla="val -67095"/>
                <a:gd name="adj2" fmla="val 92202"/>
                <a:gd name="adj3" fmla="val 16667"/>
              </a:avLst>
            </a:prstGeom>
            <a:noFill/>
            <a:ln w="9525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CC00"/>
                  </a:solidFill>
                  <a:ea typeface="楷体_GB2312" pitchFamily="49" charset="-122"/>
                </a:rPr>
                <a:t>预紧环</a:t>
              </a:r>
            </a:p>
          </p:txBody>
        </p:sp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0451F855-B885-4BFF-84B9-9F4B5563C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616" y="5500689"/>
              <a:ext cx="2727911" cy="783600"/>
            </a:xfrm>
            <a:prstGeom prst="wedgeRoundRectCallout">
              <a:avLst>
                <a:gd name="adj1" fmla="val -79790"/>
                <a:gd name="adj2" fmla="val -200884"/>
                <a:gd name="adj3" fmla="val 16667"/>
              </a:avLst>
            </a:prstGeom>
            <a:noFill/>
            <a:ln w="9525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FF00"/>
                  </a:solidFill>
                  <a:ea typeface="楷体_GB2312" pitchFamily="49" charset="-122"/>
                </a:rPr>
                <a:t>压电元件</a:t>
              </a:r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99E02408-20A9-42B7-A872-887A1685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5" y="2286000"/>
              <a:ext cx="2057400" cy="802674"/>
            </a:xfrm>
            <a:prstGeom prst="wedgeRoundRectCallout">
              <a:avLst>
                <a:gd name="adj1" fmla="val 29284"/>
                <a:gd name="adj2" fmla="val 177404"/>
                <a:gd name="adj3" fmla="val 16667"/>
              </a:avLst>
            </a:prstGeom>
            <a:noFill/>
            <a:ln w="9525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FF00"/>
                  </a:solidFill>
                  <a:ea typeface="楷体_GB2312" pitchFamily="49" charset="-122"/>
                </a:rPr>
                <a:t>质量块</a:t>
              </a:r>
            </a:p>
          </p:txBody>
        </p:sp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8BC8819E-B4C9-422F-B0F8-A330BE80A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062" y="5572125"/>
              <a:ext cx="2454944" cy="783600"/>
            </a:xfrm>
            <a:prstGeom prst="wedgeRoundRectCallout">
              <a:avLst>
                <a:gd name="adj1" fmla="val 34888"/>
                <a:gd name="adj2" fmla="val -231305"/>
                <a:gd name="adj3" fmla="val 16667"/>
              </a:avLst>
            </a:prstGeom>
            <a:noFill/>
            <a:ln w="9525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FF00"/>
                  </a:solidFill>
                  <a:ea typeface="楷体_GB2312" pitchFamily="49" charset="-122"/>
                </a:rPr>
                <a:t>三角中心柱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D7E8AC6-968F-4664-B908-A08556A2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0" y="1735027"/>
            <a:ext cx="3368579" cy="29678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7C6FE75-DD85-4AA0-86DA-71DE008EF423}"/>
              </a:ext>
            </a:extLst>
          </p:cNvPr>
          <p:cNvSpPr/>
          <p:nvPr/>
        </p:nvSpPr>
        <p:spPr>
          <a:xfrm>
            <a:off x="6160819" y="532537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剪切效应型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4836603"/>
      </p:ext>
    </p:extLst>
  </p:cSld>
  <p:clrMapOvr>
    <a:masterClrMapping/>
  </p:clrMapOvr>
  <p:transition spd="slow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371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C67264-E1B7-4F67-8920-724621BC2C6E}" type="slidenum">
              <a:rPr lang="en-US" altLang="zh-CN" sz="1400" smtClean="0"/>
              <a:t>45</a:t>
            </a:fld>
            <a:endParaRPr lang="en-US" altLang="zh-CN" sz="1400"/>
          </a:p>
        </p:txBody>
      </p:sp>
      <p:graphicFrame>
        <p:nvGraphicFramePr>
          <p:cNvPr id="583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137428"/>
              </p:ext>
            </p:extLst>
          </p:nvPr>
        </p:nvGraphicFramePr>
        <p:xfrm>
          <a:off x="2058570" y="6037535"/>
          <a:ext cx="30718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9" name="Equation" r:id="rId3" imgW="927100" imgH="190500" progId="Equation.DSMT4">
                  <p:embed/>
                </p:oleObj>
              </mc:Choice>
              <mc:Fallback>
                <p:oleObj name="Equation" r:id="rId3" imgW="927100" imgH="190500" progId="Equation.DSMT4">
                  <p:embed/>
                  <p:pic>
                    <p:nvPicPr>
                      <p:cNvPr id="583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570" y="6037535"/>
                        <a:ext cx="3071813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2D1EBC6A-E953-422F-BF52-E0D2D79A1321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734449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3CFD70-9023-48DC-A651-E4E32D3D5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383" y="1995212"/>
            <a:ext cx="3714560" cy="2572891"/>
          </a:xfrm>
          <a:prstGeom prst="rect">
            <a:avLst/>
          </a:prstGeom>
        </p:spPr>
      </p:pic>
      <p:sp>
        <p:nvSpPr>
          <p:cNvPr id="19" name="Text Box 8">
            <a:extLst>
              <a:ext uri="{FF2B5EF4-FFF2-40B4-BE49-F238E27FC236}">
                <a16:creationId xmlns:a16="http://schemas.microsoft.com/office/drawing/2014/main" id="{489C6CE1-40DB-40B1-B9F7-B2356F030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81" y="1138238"/>
            <a:ext cx="8286750" cy="100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just" eaLnBrk="1" hangingPunct="1">
              <a:lnSpc>
                <a:spcPct val="130000"/>
              </a:lnSpc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基座与被测对象紧固安装：</a:t>
            </a:r>
            <a:r>
              <a:rPr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螺丝固定；磁铁固定；</a:t>
            </a:r>
            <a:endParaRPr lang="en-US" altLang="zh-CN" sz="2400" b="1" dirty="0">
              <a:solidFill>
                <a:srgbClr val="0000FF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00FF"/>
                </a:solidFill>
                <a:ea typeface="楷体_GB2312" pitchFamily="49" charset="-122"/>
              </a:rPr>
              <a:t>       </a:t>
            </a:r>
            <a:r>
              <a:rPr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蜂蜡粘接</a:t>
            </a:r>
            <a:endParaRPr kumimoji="0" lang="en-US" altLang="zh-CN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BAA26524-0385-44DE-B1A6-1356727C9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81" y="2127086"/>
            <a:ext cx="7271024" cy="100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just" eaLnBrk="1" hangingPunct="1">
              <a:lnSpc>
                <a:spcPct val="130000"/>
              </a:lnSpc>
              <a:spcBef>
                <a:spcPts val="0"/>
              </a:spcBef>
              <a:buFont typeface="+mj-ea"/>
              <a:buAutoNum type="circleNumDbPlain" startAt="2"/>
            </a:pP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条件：</a:t>
            </a:r>
            <a:r>
              <a:rPr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传感器质量</a:t>
            </a:r>
            <a:r>
              <a:rPr lang="zh-CN" altLang="en-US" sz="2400" b="1" dirty="0">
                <a:solidFill>
                  <a:srgbClr val="0000FF"/>
                </a:solidFill>
                <a:latin typeface="Cambria Math" panose="02040503050406030204" pitchFamily="18" charset="0"/>
                <a:ea typeface="楷体_GB2312" pitchFamily="49" charset="-122"/>
              </a:rPr>
              <a:t>≪被测对象质量</a:t>
            </a:r>
            <a:endParaRPr lang="en-US" altLang="zh-CN" sz="2400" b="1" dirty="0">
              <a:solidFill>
                <a:srgbClr val="0000FF"/>
              </a:solidFill>
              <a:latin typeface="Cambria Math" panose="02040503050406030204" pitchFamily="18" charset="0"/>
              <a:ea typeface="楷体_GB2312" pitchFamily="49" charset="-122"/>
            </a:endParaRPr>
          </a:p>
          <a:p>
            <a:pPr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0" lang="en-US" altLang="zh-CN" sz="2400" b="1" dirty="0">
                <a:solidFill>
                  <a:srgbClr val="FF9900"/>
                </a:solidFill>
                <a:ea typeface="楷体_GB2312" pitchFamily="49" charset="-122"/>
              </a:rPr>
              <a:t>                   ——</a:t>
            </a:r>
            <a:r>
              <a:rPr kumimoji="0" lang="zh-CN" altLang="en-US" sz="2400" b="1" dirty="0">
                <a:solidFill>
                  <a:srgbClr val="FF9900"/>
                </a:solidFill>
                <a:ea typeface="楷体_GB2312" pitchFamily="49" charset="-122"/>
              </a:rPr>
              <a:t>减小置入误差</a:t>
            </a:r>
            <a:endParaRPr kumimoji="0" lang="en-US" altLang="zh-CN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1D27D43B-D017-46DD-B9D2-5FC136666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45" y="3157058"/>
            <a:ext cx="4824413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just" eaLnBrk="1" hangingPunct="1">
              <a:lnSpc>
                <a:spcPct val="130000"/>
              </a:lnSpc>
              <a:spcBef>
                <a:spcPct val="50000"/>
              </a:spcBef>
              <a:buFont typeface="+mj-ea"/>
              <a:buAutoNum type="circleNumDbPlain" startAt="3"/>
            </a:pPr>
            <a:r>
              <a:rPr kumimoji="0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设：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被测对象</a:t>
            </a:r>
            <a:r>
              <a:rPr kumimoji="0" lang="zh-CN" altLang="en-US" sz="2400" b="1" dirty="0">
                <a:solidFill>
                  <a:srgbClr val="00CCFF"/>
                </a:solidFill>
                <a:ea typeface="楷体_GB2312" pitchFamily="49" charset="-122"/>
              </a:rPr>
              <a:t>向上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加速运动</a:t>
            </a:r>
            <a:endParaRPr kumimoji="0" lang="en-US" altLang="zh-CN" sz="2400" b="1" dirty="0">
              <a:solidFill>
                <a:srgbClr val="0000FF"/>
              </a:solidFill>
              <a:ea typeface="楷体_GB2312" pitchFamily="49" charset="-122"/>
            </a:endParaRP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2A9332C1-53EC-4272-8EBC-C818F3EEB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81" y="3822708"/>
            <a:ext cx="4824413" cy="149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just" eaLnBrk="1" hangingPunct="1">
              <a:lnSpc>
                <a:spcPct val="130000"/>
              </a:lnSpc>
              <a:spcBef>
                <a:spcPct val="50000"/>
              </a:spcBef>
              <a:buFont typeface="+mj-ea"/>
              <a:buAutoNum type="circleNumDbPlain" startAt="4"/>
            </a:pPr>
            <a:r>
              <a:rPr kumimoji="0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则：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质量块感受</a:t>
            </a:r>
            <a:r>
              <a:rPr kumimoji="0" lang="zh-CN" altLang="en-US" sz="2400" b="1" dirty="0">
                <a:solidFill>
                  <a:srgbClr val="00CCFF"/>
                </a:solidFill>
                <a:ea typeface="楷体_GB2312" pitchFamily="49" charset="-122"/>
              </a:rPr>
              <a:t>向下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的惯性力</a:t>
            </a:r>
            <a:endParaRPr kumimoji="0" lang="en-US" altLang="zh-CN" sz="2400" b="1" dirty="0">
              <a:solidFill>
                <a:srgbClr val="0000FF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en-US" altLang="zh-CN" sz="2400" b="1" i="1" dirty="0">
                <a:ea typeface="楷体_GB2312" pitchFamily="49" charset="-122"/>
              </a:rPr>
              <a:t>                    </a:t>
            </a:r>
            <a:r>
              <a:rPr lang="en-US" altLang="zh-CN" sz="3600" b="1" i="1" dirty="0">
                <a:solidFill>
                  <a:srgbClr val="FF9900"/>
                </a:solidFill>
                <a:ea typeface="楷体_GB2312" pitchFamily="49" charset="-122"/>
              </a:rPr>
              <a:t>F</a:t>
            </a:r>
            <a:r>
              <a:rPr lang="zh-CN" altLang="en-US" sz="3600" b="1" i="1" dirty="0">
                <a:solidFill>
                  <a:srgbClr val="FF9900"/>
                </a:solidFill>
                <a:ea typeface="楷体_GB2312" pitchFamily="49" charset="-122"/>
              </a:rPr>
              <a:t>＝</a:t>
            </a:r>
            <a:r>
              <a:rPr lang="en-US" altLang="zh-CN" sz="3600" b="1" i="1" dirty="0">
                <a:solidFill>
                  <a:srgbClr val="FF9900"/>
                </a:solidFill>
                <a:ea typeface="楷体_GB2312" pitchFamily="49" charset="-122"/>
              </a:rPr>
              <a:t>ma</a:t>
            </a:r>
            <a:endParaRPr kumimoji="0" lang="en-US" altLang="zh-CN" sz="3600" b="1" dirty="0">
              <a:solidFill>
                <a:srgbClr val="FF9900"/>
              </a:solidFill>
              <a:ea typeface="楷体_GB2312" pitchFamily="49" charset="-122"/>
            </a:endParaRPr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id="{6CC5E624-1FE5-4DAE-B371-8D26AA669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81" y="5307186"/>
            <a:ext cx="7271024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just" eaLnBrk="1" hangingPunct="1">
              <a:lnSpc>
                <a:spcPct val="130000"/>
              </a:lnSpc>
              <a:spcBef>
                <a:spcPct val="50000"/>
              </a:spcBef>
              <a:buFont typeface="+mj-ea"/>
              <a:buAutoNum type="circleNumDbPlain" startAt="5"/>
            </a:pPr>
            <a:r>
              <a:rPr kumimoji="0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压电片受相同应力，产生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电荷为：</a:t>
            </a:r>
            <a:endParaRPr kumimoji="0" lang="en-US" altLang="zh-CN" sz="2400" b="1" dirty="0">
              <a:solidFill>
                <a:srgbClr val="0000FF"/>
              </a:solidFill>
              <a:ea typeface="楷体_GB2312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385BE97-DE42-4C4D-93F4-E4517F889A37}"/>
              </a:ext>
            </a:extLst>
          </p:cNvPr>
          <p:cNvSpPr/>
          <p:nvPr/>
        </p:nvSpPr>
        <p:spPr>
          <a:xfrm>
            <a:off x="5796136" y="6153392"/>
            <a:ext cx="18485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CCFF"/>
                </a:solidFill>
              </a:rPr>
              <a:t>*</a:t>
            </a:r>
            <a:r>
              <a:rPr lang="zh-CN" altLang="en-US" b="1" dirty="0">
                <a:solidFill>
                  <a:srgbClr val="00CCFF"/>
                </a:solidFill>
              </a:rPr>
              <a:t>压电陶瓷为例</a:t>
            </a:r>
            <a:endParaRPr lang="zh-CN" altLang="en-US" dirty="0">
              <a:solidFill>
                <a:srgbClr val="00CCFF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25B26CF-A37A-4912-85E9-7635B7C5CF0E}"/>
              </a:ext>
            </a:extLst>
          </p:cNvPr>
          <p:cNvCxnSpPr/>
          <p:nvPr/>
        </p:nvCxnSpPr>
        <p:spPr bwMode="auto">
          <a:xfrm flipV="1">
            <a:off x="7236296" y="3336682"/>
            <a:ext cx="0" cy="49103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FEAD9CA-7EF5-41E6-ABBA-C2ED133B2F26}"/>
              </a:ext>
            </a:extLst>
          </p:cNvPr>
          <p:cNvCxnSpPr>
            <a:cxnSpLocks/>
          </p:cNvCxnSpPr>
          <p:nvPr/>
        </p:nvCxnSpPr>
        <p:spPr bwMode="auto">
          <a:xfrm>
            <a:off x="7236296" y="2348880"/>
            <a:ext cx="0" cy="49103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96C5308-B760-4BA4-9A06-0193BFC68E8D}"/>
              </a:ext>
            </a:extLst>
          </p:cNvPr>
          <p:cNvCxnSpPr>
            <a:cxnSpLocks/>
          </p:cNvCxnSpPr>
          <p:nvPr/>
        </p:nvCxnSpPr>
        <p:spPr bwMode="auto">
          <a:xfrm>
            <a:off x="6084168" y="3975247"/>
            <a:ext cx="1800200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906984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371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C67264-E1B7-4F67-8920-724621BC2C6E}" type="slidenum">
              <a:rPr lang="en-US" altLang="zh-CN" sz="1400" smtClean="0"/>
              <a:t>46</a:t>
            </a:fld>
            <a:endParaRPr lang="en-US" altLang="zh-CN" sz="14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1EBC6A-E953-422F-BF52-E0D2D79A1321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662441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3CFD70-9023-48DC-A651-E4E32D3D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440" y="1047509"/>
            <a:ext cx="3714560" cy="2572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8">
                <a:extLst>
                  <a:ext uri="{FF2B5EF4-FFF2-40B4-BE49-F238E27FC236}">
                    <a16:creationId xmlns:a16="http://schemas.microsoft.com/office/drawing/2014/main" id="{2A9332C1-53EC-4272-8EBC-C818F3EEBA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165" y="1268760"/>
                <a:ext cx="4824413" cy="1477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457200" indent="-457200" algn="just" eaLnBrk="1" hangingPunct="1">
                  <a:lnSpc>
                    <a:spcPct val="130000"/>
                  </a:lnSpc>
                  <a:spcBef>
                    <a:spcPct val="50000"/>
                  </a:spcBef>
                  <a:buFont typeface="+mj-ea"/>
                  <a:buAutoNum type="circleNumDbPlain" startAt="6"/>
                </a:pPr>
                <a:r>
                  <a:rPr kumimoji="0" lang="zh-CN" altLang="en-US" sz="2400" b="1" dirty="0">
                    <a:solidFill>
                      <a:srgbClr val="FF0000"/>
                    </a:solidFill>
                    <a:ea typeface="楷体_GB2312" pitchFamily="49" charset="-122"/>
                  </a:rPr>
                  <a:t>传感器灵敏度：</a:t>
                </a:r>
                <a:endParaRPr kumimoji="0" lang="en-US" altLang="zh-CN" sz="2400" b="1" dirty="0">
                  <a:solidFill>
                    <a:srgbClr val="0000FF"/>
                  </a:solidFill>
                  <a:ea typeface="楷体_GB2312" pitchFamily="49" charset="-122"/>
                </a:endParaRPr>
              </a:p>
              <a:p>
                <a:pPr algn="just" eaLnBrk="1" hangingPunct="1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2400" b="1" i="1" dirty="0">
                    <a:ea typeface="楷体_GB2312" pitchFamily="49" charset="-122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𝑲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𝒒</m:t>
                        </m:r>
                      </m:sub>
                    </m:sSub>
                    <m:r>
                      <a:rPr lang="en-US" altLang="zh-CN" sz="3600" b="1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fPr>
                      <m:num>
                        <m: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𝒒</m:t>
                        </m:r>
                      </m:num>
                      <m:den>
                        <m: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𝒂</m:t>
                        </m:r>
                      </m:den>
                    </m:f>
                    <m:r>
                      <a:rPr lang="en-US" altLang="zh-CN" sz="3600" b="1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𝟑𝟑</m:t>
                        </m:r>
                      </m:sub>
                    </m:sSub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𝒎</m:t>
                    </m:r>
                  </m:oMath>
                </a14:m>
                <a:endParaRPr kumimoji="0" lang="en-US" altLang="zh-CN" sz="3600" b="1" dirty="0">
                  <a:solidFill>
                    <a:srgbClr val="FF9900"/>
                  </a:solidFill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22" name="Text Box 8">
                <a:extLst>
                  <a:ext uri="{FF2B5EF4-FFF2-40B4-BE49-F238E27FC236}">
                    <a16:creationId xmlns:a16="http://schemas.microsoft.com/office/drawing/2014/main" id="{2A9332C1-53EC-4272-8EBC-C818F3EE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165" y="1268760"/>
                <a:ext cx="4824413" cy="1477584"/>
              </a:xfrm>
              <a:prstGeom prst="rect">
                <a:avLst/>
              </a:prstGeom>
              <a:blipFill>
                <a:blip r:embed="rId4"/>
                <a:stretch>
                  <a:fillRect l="-2402" t="-12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9">
            <a:extLst>
              <a:ext uri="{FF2B5EF4-FFF2-40B4-BE49-F238E27FC236}">
                <a16:creationId xmlns:a16="http://schemas.microsoft.com/office/drawing/2014/main" id="{5987ABEB-BF12-4E6B-82F2-43C8ABAF7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3147616"/>
            <a:ext cx="8094290" cy="157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（</a:t>
            </a:r>
            <a:r>
              <a:rPr kumimoji="0" lang="en-US" altLang="zh-CN" sz="2400" b="1" dirty="0">
                <a:solidFill>
                  <a:srgbClr val="0000FF"/>
                </a:solidFill>
                <a:ea typeface="楷体_GB2312" pitchFamily="49" charset="-122"/>
              </a:rPr>
              <a:t>1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）质量块质量</a:t>
            </a:r>
            <a:r>
              <a:rPr kumimoji="0" lang="en-US" altLang="zh-CN" sz="2400" b="1" i="1" dirty="0">
                <a:solidFill>
                  <a:srgbClr val="FF0000"/>
                </a:solidFill>
                <a:ea typeface="楷体_GB2312" pitchFamily="49" charset="-122"/>
              </a:rPr>
              <a:t>m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越大，灵敏度越高</a:t>
            </a:r>
            <a:endParaRPr kumimoji="0" lang="en-US" altLang="zh-CN" sz="2400" b="1" dirty="0">
              <a:solidFill>
                <a:srgbClr val="0000FF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200" b="1" dirty="0">
                <a:ea typeface="楷体_GB2312" pitchFamily="49" charset="-122"/>
              </a:rPr>
              <a:t>        但是，过高的</a:t>
            </a:r>
            <a:r>
              <a:rPr kumimoji="0" lang="en-US" altLang="zh-CN" sz="2200" b="1" i="1" dirty="0">
                <a:solidFill>
                  <a:srgbClr val="FF0000"/>
                </a:solidFill>
                <a:ea typeface="楷体_GB2312" pitchFamily="49" charset="-122"/>
              </a:rPr>
              <a:t>m</a:t>
            </a:r>
            <a:r>
              <a:rPr kumimoji="0" lang="zh-CN" altLang="en-US" sz="2200" b="1" dirty="0">
                <a:ea typeface="楷体_GB2312" pitchFamily="49" charset="-122"/>
              </a:rPr>
              <a:t>会</a:t>
            </a:r>
            <a:r>
              <a:rPr kumimoji="0" lang="zh-CN" altLang="en-US" sz="2200" b="1" dirty="0">
                <a:solidFill>
                  <a:srgbClr val="FF9900"/>
                </a:solidFill>
                <a:ea typeface="楷体_GB2312" pitchFamily="49" charset="-122"/>
              </a:rPr>
              <a:t>降低</a:t>
            </a:r>
            <a:r>
              <a:rPr kumimoji="0" lang="zh-CN" altLang="en-US" sz="2200" b="1" dirty="0">
                <a:solidFill>
                  <a:srgbClr val="0000FF"/>
                </a:solidFill>
                <a:ea typeface="楷体_GB2312" pitchFamily="49" charset="-122"/>
              </a:rPr>
              <a:t>被测对象</a:t>
            </a:r>
            <a:r>
              <a:rPr kumimoji="0" lang="zh-CN" altLang="en-US" sz="2200" b="1" dirty="0">
                <a:ea typeface="楷体_GB2312" pitchFamily="49" charset="-122"/>
              </a:rPr>
              <a:t>振动系统的</a:t>
            </a:r>
            <a:r>
              <a:rPr kumimoji="0" lang="zh-CN" altLang="en-US" sz="2200" b="1" dirty="0">
                <a:highlight>
                  <a:srgbClr val="FFFF00"/>
                </a:highlight>
                <a:ea typeface="楷体_GB2312" pitchFamily="49" charset="-122"/>
              </a:rPr>
              <a:t>固有频率</a:t>
            </a:r>
            <a:r>
              <a:rPr kumimoji="0" lang="zh-CN" altLang="en-US" sz="2200" b="1" dirty="0">
                <a:ea typeface="楷体_GB2312" pitchFamily="49" charset="-122"/>
              </a:rPr>
              <a:t>，一般不用增加质量的方法来提高传感器灵敏度，使得</a:t>
            </a:r>
            <a:r>
              <a:rPr kumimoji="0" lang="zh-CN" altLang="en-US" sz="2200" b="1" dirty="0">
                <a:highlight>
                  <a:srgbClr val="FFFF00"/>
                </a:highlight>
                <a:ea typeface="楷体_GB2312" pitchFamily="49" charset="-122"/>
              </a:rPr>
              <a:t>置入误差</a:t>
            </a:r>
            <a:r>
              <a:rPr kumimoji="0" lang="zh-CN" altLang="en-US" sz="2200" b="1" dirty="0">
                <a:ea typeface="楷体_GB2312" pitchFamily="49" charset="-122"/>
              </a:rPr>
              <a:t>过大。</a:t>
            </a:r>
            <a:endParaRPr kumimoji="0" lang="zh-CN" altLang="en-US" sz="2200" b="1" dirty="0">
              <a:solidFill>
                <a:srgbClr val="FF9900"/>
              </a:solidFill>
              <a:ea typeface="楷体_GB2312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06BCFF-DE55-41F8-89DB-7357F27DD715}"/>
              </a:ext>
            </a:extLst>
          </p:cNvPr>
          <p:cNvSpPr/>
          <p:nvPr/>
        </p:nvSpPr>
        <p:spPr>
          <a:xfrm>
            <a:off x="613993" y="269722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CCFF"/>
                </a:solidFill>
              </a:rPr>
              <a:t>分析：</a:t>
            </a:r>
            <a:endParaRPr lang="zh-CN" altLang="en-US" sz="2400" dirty="0">
              <a:solidFill>
                <a:srgbClr val="00CCFF"/>
              </a:solidFill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8518AD6C-E979-4E9A-A2B1-DB72AE8A3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82" y="4758713"/>
            <a:ext cx="78486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（</a:t>
            </a:r>
            <a:r>
              <a:rPr kumimoji="0" lang="en-US" altLang="zh-CN" sz="2400" b="1" dirty="0">
                <a:solidFill>
                  <a:srgbClr val="0000FF"/>
                </a:solidFill>
                <a:ea typeface="楷体_GB2312" pitchFamily="49" charset="-122"/>
              </a:rPr>
              <a:t>2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）为了提高灵敏度，一般选择增加压电系数</a:t>
            </a:r>
            <a:endParaRPr kumimoji="0" lang="en-US" altLang="zh-CN" sz="1800" b="1" i="1" dirty="0">
              <a:solidFill>
                <a:srgbClr val="FF0000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200" b="1" dirty="0">
                <a:ea typeface="楷体_GB2312" pitchFamily="49" charset="-122"/>
              </a:rPr>
              <a:t>    选择压电陶瓷（如</a:t>
            </a:r>
            <a:r>
              <a:rPr kumimoji="0" lang="en-US" altLang="zh-CN" sz="2200" b="1" dirty="0">
                <a:ea typeface="楷体_GB2312" pitchFamily="49" charset="-122"/>
              </a:rPr>
              <a:t>PZT</a:t>
            </a:r>
            <a:r>
              <a:rPr kumimoji="0" lang="zh-CN" altLang="en-US" sz="2200" b="1" dirty="0">
                <a:ea typeface="楷体_GB2312" pitchFamily="49" charset="-122"/>
              </a:rPr>
              <a:t>材料）</a:t>
            </a:r>
            <a:endParaRPr kumimoji="0" lang="en-US" altLang="zh-CN" sz="2200" b="1" dirty="0">
              <a:ea typeface="楷体_GB2312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A52A16-E866-4F16-B72D-9AD5F87A7CE9}"/>
              </a:ext>
            </a:extLst>
          </p:cNvPr>
          <p:cNvSpPr/>
          <p:nvPr/>
        </p:nvSpPr>
        <p:spPr>
          <a:xfrm>
            <a:off x="4572000" y="5431469"/>
            <a:ext cx="4493538" cy="46166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CCFF"/>
                </a:solidFill>
              </a:rPr>
              <a:t>如果灵敏度还不够，怎么办呢？</a:t>
            </a:r>
            <a:endParaRPr lang="zh-CN" altLang="en-US" sz="2400" dirty="0">
              <a:solidFill>
                <a:srgbClr val="00CCFF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8B72C0-04CB-4B5D-B1CF-56C28D89F932}"/>
              </a:ext>
            </a:extLst>
          </p:cNvPr>
          <p:cNvGrpSpPr/>
          <p:nvPr/>
        </p:nvGrpSpPr>
        <p:grpSpPr>
          <a:xfrm>
            <a:off x="827584" y="5957553"/>
            <a:ext cx="6624736" cy="738216"/>
            <a:chOff x="2961606" y="3837218"/>
            <a:chExt cx="6395160" cy="73821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B1DE7E0-448C-466C-B719-DDE447CDC41E}"/>
                </a:ext>
              </a:extLst>
            </p:cNvPr>
            <p:cNvSpPr/>
            <p:nvPr/>
          </p:nvSpPr>
          <p:spPr bwMode="auto">
            <a:xfrm>
              <a:off x="2961606" y="3837218"/>
              <a:ext cx="6138680" cy="738216"/>
            </a:xfrm>
            <a:prstGeom prst="roundRect">
              <a:avLst/>
            </a:prstGeom>
            <a:solidFill>
              <a:srgbClr val="CC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/>
            </a:sp3d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A85D55-3704-4D2D-8D5F-DAC6C1E0A8F9}"/>
                </a:ext>
              </a:extLst>
            </p:cNvPr>
            <p:cNvSpPr/>
            <p:nvPr/>
          </p:nvSpPr>
          <p:spPr>
            <a:xfrm>
              <a:off x="3016569" y="4006271"/>
              <a:ext cx="6340197" cy="400110"/>
            </a:xfrm>
            <a:prstGeom prst="rect">
              <a:avLst/>
            </a:prstGeom>
            <a:ln>
              <a:noFill/>
            </a:ln>
            <a:effectLst/>
            <a:sp3d>
              <a:bevelT w="139700" h="139700"/>
            </a:sp3d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讨论：可否通过增大压电片尺寸来提高传感器灵敏度？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9850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371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C67264-E1B7-4F67-8920-724621BC2C6E}" type="slidenum">
              <a:rPr lang="en-US" altLang="zh-CN" sz="1400" smtClean="0"/>
              <a:t>47</a:t>
            </a:fld>
            <a:endParaRPr lang="en-US" altLang="zh-CN" sz="14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1EBC6A-E953-422F-BF52-E0D2D79A1321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673164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3CFD70-9023-48DC-A651-E4E32D3D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440" y="1047509"/>
            <a:ext cx="3714560" cy="2572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8">
                <a:extLst>
                  <a:ext uri="{FF2B5EF4-FFF2-40B4-BE49-F238E27FC236}">
                    <a16:creationId xmlns:a16="http://schemas.microsoft.com/office/drawing/2014/main" id="{2A9332C1-53EC-4272-8EBC-C818F3EEBA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165" y="1268760"/>
                <a:ext cx="4824413" cy="1477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457200" indent="-457200" algn="just" eaLnBrk="1" hangingPunct="1">
                  <a:lnSpc>
                    <a:spcPct val="130000"/>
                  </a:lnSpc>
                  <a:spcBef>
                    <a:spcPct val="50000"/>
                  </a:spcBef>
                  <a:buFont typeface="+mj-ea"/>
                  <a:buAutoNum type="circleNumDbPlain" startAt="6"/>
                </a:pPr>
                <a:r>
                  <a:rPr kumimoji="0" lang="zh-CN" altLang="en-US" sz="2400" b="1" dirty="0">
                    <a:solidFill>
                      <a:srgbClr val="FF0000"/>
                    </a:solidFill>
                    <a:ea typeface="楷体_GB2312" pitchFamily="49" charset="-122"/>
                  </a:rPr>
                  <a:t>传感器灵敏度：</a:t>
                </a:r>
                <a:endParaRPr kumimoji="0" lang="en-US" altLang="zh-CN" sz="2400" b="1" dirty="0">
                  <a:solidFill>
                    <a:srgbClr val="0000FF"/>
                  </a:solidFill>
                  <a:ea typeface="楷体_GB2312" pitchFamily="49" charset="-122"/>
                </a:endParaRPr>
              </a:p>
              <a:p>
                <a:pPr algn="just" eaLnBrk="1" hangingPunct="1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2400" b="1" i="1" dirty="0">
                    <a:ea typeface="楷体_GB2312" pitchFamily="49" charset="-122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𝑲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𝒒</m:t>
                        </m:r>
                      </m:sub>
                    </m:sSub>
                    <m:r>
                      <a:rPr lang="en-US" altLang="zh-CN" sz="3600" b="1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fPr>
                      <m:num>
                        <m: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𝒒</m:t>
                        </m:r>
                      </m:num>
                      <m:den>
                        <m:r>
                          <a:rPr lang="en-US" altLang="zh-CN" sz="3600" b="1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𝒂</m:t>
                        </m:r>
                      </m:den>
                    </m:f>
                    <m:r>
                      <a:rPr lang="en-US" altLang="zh-CN" sz="3600" b="1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𝟑𝟑</m:t>
                        </m:r>
                      </m:sub>
                    </m:sSub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𝒎</m:t>
                    </m:r>
                  </m:oMath>
                </a14:m>
                <a:endParaRPr kumimoji="0" lang="en-US" altLang="zh-CN" sz="3600" b="1" dirty="0">
                  <a:solidFill>
                    <a:srgbClr val="FF9900"/>
                  </a:solidFill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22" name="Text Box 8">
                <a:extLst>
                  <a:ext uri="{FF2B5EF4-FFF2-40B4-BE49-F238E27FC236}">
                    <a16:creationId xmlns:a16="http://schemas.microsoft.com/office/drawing/2014/main" id="{2A9332C1-53EC-4272-8EBC-C818F3EE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165" y="1268760"/>
                <a:ext cx="4824413" cy="1477584"/>
              </a:xfrm>
              <a:prstGeom prst="rect">
                <a:avLst/>
              </a:prstGeom>
              <a:blipFill>
                <a:blip r:embed="rId4"/>
                <a:stretch>
                  <a:fillRect l="-2402" t="-12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0B06BCFF-DE55-41F8-89DB-7357F27DD715}"/>
              </a:ext>
            </a:extLst>
          </p:cNvPr>
          <p:cNvSpPr/>
          <p:nvPr/>
        </p:nvSpPr>
        <p:spPr>
          <a:xfrm>
            <a:off x="899592" y="269441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CCFF"/>
                </a:solidFill>
              </a:rPr>
              <a:t>分析：</a:t>
            </a:r>
            <a:endParaRPr lang="zh-CN" altLang="en-US" sz="2400" dirty="0">
              <a:solidFill>
                <a:srgbClr val="00CCFF"/>
              </a:solidFill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8518AD6C-E979-4E9A-A2B1-DB72AE8A3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3254342"/>
            <a:ext cx="78486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（</a:t>
            </a:r>
            <a:r>
              <a:rPr kumimoji="0" lang="en-US" altLang="zh-CN" sz="2400" b="1" dirty="0">
                <a:solidFill>
                  <a:srgbClr val="0000FF"/>
                </a:solidFill>
                <a:ea typeface="楷体_GB2312" pitchFamily="49" charset="-122"/>
              </a:rPr>
              <a:t>3</a:t>
            </a:r>
            <a:r>
              <a:rPr kumimoji="0"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）提高灵敏度的另类招数：</a:t>
            </a:r>
            <a:endParaRPr kumimoji="0" lang="en-US" altLang="zh-CN" sz="1800" b="1" i="1" dirty="0">
              <a:solidFill>
                <a:srgbClr val="FF0000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200" b="1" dirty="0">
                <a:ea typeface="楷体_GB2312" pitchFamily="49" charset="-122"/>
              </a:rPr>
              <a:t>           压电片的串并联</a:t>
            </a:r>
            <a:endParaRPr kumimoji="0" lang="en-US" altLang="zh-CN" sz="2200" b="1" dirty="0">
              <a:ea typeface="楷体_GB2312" pitchFamily="49" charset="-122"/>
            </a:endParaRPr>
          </a:p>
        </p:txBody>
      </p:sp>
      <p:grpSp>
        <p:nvGrpSpPr>
          <p:cNvPr id="11" name="Group 48">
            <a:extLst>
              <a:ext uri="{FF2B5EF4-FFF2-40B4-BE49-F238E27FC236}">
                <a16:creationId xmlns:a16="http://schemas.microsoft.com/office/drawing/2014/main" id="{302A928E-4A4D-40A3-A292-F27A4973C2C9}"/>
              </a:ext>
            </a:extLst>
          </p:cNvPr>
          <p:cNvGrpSpPr/>
          <p:nvPr/>
        </p:nvGrpSpPr>
        <p:grpSpPr bwMode="auto">
          <a:xfrm>
            <a:off x="3851920" y="3866802"/>
            <a:ext cx="2012950" cy="1722438"/>
            <a:chOff x="1429" y="712"/>
            <a:chExt cx="1268" cy="1085"/>
          </a:xfrm>
        </p:grpSpPr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C3BDC424-6908-46AE-A86A-EFF4C9B21D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7" y="1318"/>
              <a:ext cx="14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12B04DF9-8A3C-42BC-B7AE-DD2FB67F3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6" y="1463"/>
              <a:ext cx="146" cy="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8DB2FDB-1DBF-4436-93AF-ADDE5C2347B1}"/>
                </a:ext>
              </a:extLst>
            </p:cNvPr>
            <p:cNvSpPr/>
            <p:nvPr/>
          </p:nvSpPr>
          <p:spPr bwMode="auto">
            <a:xfrm>
              <a:off x="1582" y="754"/>
              <a:ext cx="1045" cy="619"/>
            </a:xfrm>
            <a:custGeom>
              <a:avLst/>
              <a:gdLst>
                <a:gd name="T0" fmla="*/ 0 w 866"/>
                <a:gd name="T1" fmla="*/ 2487 h 574"/>
                <a:gd name="T2" fmla="*/ 1689 w 866"/>
                <a:gd name="T3" fmla="*/ 2402 h 574"/>
                <a:gd name="T4" fmla="*/ 5023 w 866"/>
                <a:gd name="T5" fmla="*/ 1545 h 574"/>
                <a:gd name="T6" fmla="*/ 15372 w 866"/>
                <a:gd name="T7" fmla="*/ 646 h 574"/>
                <a:gd name="T8" fmla="*/ 12577 w 866"/>
                <a:gd name="T9" fmla="*/ 538 h 574"/>
                <a:gd name="T10" fmla="*/ 19942 w 866"/>
                <a:gd name="T11" fmla="*/ 0 h 574"/>
                <a:gd name="T12" fmla="*/ 37123 w 866"/>
                <a:gd name="T13" fmla="*/ 732 h 574"/>
                <a:gd name="T14" fmla="*/ 28587 w 866"/>
                <a:gd name="T15" fmla="*/ 1335 h 574"/>
                <a:gd name="T16" fmla="*/ 17243 w 866"/>
                <a:gd name="T17" fmla="*/ 844 h 574"/>
                <a:gd name="T18" fmla="*/ 6383 w 866"/>
                <a:gd name="T19" fmla="*/ 1696 h 574"/>
                <a:gd name="T20" fmla="*/ 3900 w 866"/>
                <a:gd name="T21" fmla="*/ 2402 h 574"/>
                <a:gd name="T22" fmla="*/ 1689 w 866"/>
                <a:gd name="T23" fmla="*/ 2597 h 57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66"/>
                <a:gd name="T37" fmla="*/ 0 h 574"/>
                <a:gd name="T38" fmla="*/ 866 w 866"/>
                <a:gd name="T39" fmla="*/ 574 h 57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66" h="574">
                  <a:moveTo>
                    <a:pt x="0" y="549"/>
                  </a:moveTo>
                  <a:lnTo>
                    <a:pt x="40" y="531"/>
                  </a:lnTo>
                  <a:lnTo>
                    <a:pt x="118" y="342"/>
                  </a:lnTo>
                  <a:lnTo>
                    <a:pt x="359" y="143"/>
                  </a:lnTo>
                  <a:lnTo>
                    <a:pt x="294" y="118"/>
                  </a:lnTo>
                  <a:lnTo>
                    <a:pt x="466" y="0"/>
                  </a:lnTo>
                  <a:lnTo>
                    <a:pt x="866" y="161"/>
                  </a:lnTo>
                  <a:lnTo>
                    <a:pt x="667" y="296"/>
                  </a:lnTo>
                  <a:lnTo>
                    <a:pt x="403" y="186"/>
                  </a:lnTo>
                  <a:lnTo>
                    <a:pt x="149" y="375"/>
                  </a:lnTo>
                  <a:lnTo>
                    <a:pt x="91" y="531"/>
                  </a:lnTo>
                  <a:lnTo>
                    <a:pt x="40" y="574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9E82A87F-FEF7-4B5A-B694-0632488796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1" y="1218"/>
              <a:ext cx="479" cy="3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7374657-BFC5-45E6-B0E5-179006B7C5F2}"/>
                </a:ext>
              </a:extLst>
            </p:cNvPr>
            <p:cNvSpPr/>
            <p:nvPr/>
          </p:nvSpPr>
          <p:spPr bwMode="auto">
            <a:xfrm>
              <a:off x="1849" y="712"/>
              <a:ext cx="848" cy="661"/>
            </a:xfrm>
            <a:custGeom>
              <a:avLst/>
              <a:gdLst>
                <a:gd name="T0" fmla="*/ 0 w 1163"/>
                <a:gd name="T1" fmla="*/ 1 h 1077"/>
                <a:gd name="T2" fmla="*/ 0 w 1163"/>
                <a:gd name="T3" fmla="*/ 1 h 1077"/>
                <a:gd name="T4" fmla="*/ 1 w 1163"/>
                <a:gd name="T5" fmla="*/ 0 h 1077"/>
                <a:gd name="T6" fmla="*/ 2 w 1163"/>
                <a:gd name="T7" fmla="*/ 1 h 1077"/>
                <a:gd name="T8" fmla="*/ 2 w 1163"/>
                <a:gd name="T9" fmla="*/ 1 h 1077"/>
                <a:gd name="T10" fmla="*/ 1 w 1163"/>
                <a:gd name="T11" fmla="*/ 1 h 1077"/>
                <a:gd name="T12" fmla="*/ 1 w 1163"/>
                <a:gd name="T13" fmla="*/ 1 h 10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63"/>
                <a:gd name="T22" fmla="*/ 0 h 1077"/>
                <a:gd name="T23" fmla="*/ 1163 w 1163"/>
                <a:gd name="T24" fmla="*/ 1077 h 107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63" h="1077">
                  <a:moveTo>
                    <a:pt x="0" y="539"/>
                  </a:moveTo>
                  <a:lnTo>
                    <a:pt x="0" y="288"/>
                  </a:lnTo>
                  <a:lnTo>
                    <a:pt x="406" y="0"/>
                  </a:lnTo>
                  <a:lnTo>
                    <a:pt x="1163" y="338"/>
                  </a:lnTo>
                  <a:lnTo>
                    <a:pt x="1163" y="782"/>
                  </a:lnTo>
                  <a:lnTo>
                    <a:pt x="771" y="1077"/>
                  </a:lnTo>
                  <a:lnTo>
                    <a:pt x="456" y="927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7608961-D61F-4F0E-A017-65020EF72154}"/>
                </a:ext>
              </a:extLst>
            </p:cNvPr>
            <p:cNvSpPr/>
            <p:nvPr/>
          </p:nvSpPr>
          <p:spPr bwMode="auto">
            <a:xfrm>
              <a:off x="1925" y="1051"/>
              <a:ext cx="772" cy="191"/>
            </a:xfrm>
            <a:custGeom>
              <a:avLst/>
              <a:gdLst>
                <a:gd name="T0" fmla="*/ 2 w 1060"/>
                <a:gd name="T1" fmla="*/ 1 h 311"/>
                <a:gd name="T2" fmla="*/ 1 w 1060"/>
                <a:gd name="T3" fmla="*/ 1 h 311"/>
                <a:gd name="T4" fmla="*/ 0 w 1060"/>
                <a:gd name="T5" fmla="*/ 0 h 311"/>
                <a:gd name="T6" fmla="*/ 0 60000 65536"/>
                <a:gd name="T7" fmla="*/ 0 60000 65536"/>
                <a:gd name="T8" fmla="*/ 0 60000 65536"/>
                <a:gd name="T9" fmla="*/ 0 w 1060"/>
                <a:gd name="T10" fmla="*/ 0 h 311"/>
                <a:gd name="T11" fmla="*/ 1060 w 1060"/>
                <a:gd name="T12" fmla="*/ 311 h 3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0" h="311">
                  <a:moveTo>
                    <a:pt x="1060" y="17"/>
                  </a:moveTo>
                  <a:lnTo>
                    <a:pt x="656" y="311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533634B-248C-4596-98BF-3BD4109D3CAA}"/>
                </a:ext>
              </a:extLst>
            </p:cNvPr>
            <p:cNvSpPr/>
            <p:nvPr/>
          </p:nvSpPr>
          <p:spPr bwMode="auto">
            <a:xfrm>
              <a:off x="1847" y="1106"/>
              <a:ext cx="256" cy="156"/>
            </a:xfrm>
            <a:custGeom>
              <a:avLst/>
              <a:gdLst>
                <a:gd name="T0" fmla="*/ 0 w 351"/>
                <a:gd name="T1" fmla="*/ 0 h 255"/>
                <a:gd name="T2" fmla="*/ 1 w 351"/>
                <a:gd name="T3" fmla="*/ 1 h 255"/>
                <a:gd name="T4" fmla="*/ 1 w 351"/>
                <a:gd name="T5" fmla="*/ 1 h 255"/>
                <a:gd name="T6" fmla="*/ 0 60000 65536"/>
                <a:gd name="T7" fmla="*/ 0 60000 65536"/>
                <a:gd name="T8" fmla="*/ 0 60000 65536"/>
                <a:gd name="T9" fmla="*/ 0 w 351"/>
                <a:gd name="T10" fmla="*/ 0 h 255"/>
                <a:gd name="T11" fmla="*/ 351 w 351"/>
                <a:gd name="T12" fmla="*/ 255 h 2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1" h="255">
                  <a:moveTo>
                    <a:pt x="0" y="0"/>
                  </a:moveTo>
                  <a:lnTo>
                    <a:pt x="3" y="79"/>
                  </a:lnTo>
                  <a:lnTo>
                    <a:pt x="351" y="255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0CB01C0B-C4B5-465C-A04B-ADC9CD1E716D}"/>
                </a:ext>
              </a:extLst>
            </p:cNvPr>
            <p:cNvSpPr/>
            <p:nvPr/>
          </p:nvSpPr>
          <p:spPr bwMode="auto">
            <a:xfrm>
              <a:off x="1710" y="1219"/>
              <a:ext cx="300" cy="108"/>
            </a:xfrm>
            <a:custGeom>
              <a:avLst/>
              <a:gdLst>
                <a:gd name="T0" fmla="*/ 0 w 413"/>
                <a:gd name="T1" fmla="*/ 1 h 175"/>
                <a:gd name="T2" fmla="*/ 1 w 413"/>
                <a:gd name="T3" fmla="*/ 1 h 175"/>
                <a:gd name="T4" fmla="*/ 1 w 413"/>
                <a:gd name="T5" fmla="*/ 0 h 175"/>
                <a:gd name="T6" fmla="*/ 0 60000 65536"/>
                <a:gd name="T7" fmla="*/ 0 60000 65536"/>
                <a:gd name="T8" fmla="*/ 0 60000 65536"/>
                <a:gd name="T9" fmla="*/ 0 w 413"/>
                <a:gd name="T10" fmla="*/ 0 h 175"/>
                <a:gd name="T11" fmla="*/ 413 w 413"/>
                <a:gd name="T12" fmla="*/ 175 h 1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3" h="175">
                  <a:moveTo>
                    <a:pt x="0" y="127"/>
                  </a:moveTo>
                  <a:lnTo>
                    <a:pt x="191" y="175"/>
                  </a:lnTo>
                  <a:lnTo>
                    <a:pt x="413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5CD4102-D0F4-4711-AB2E-469A1742D328}"/>
                </a:ext>
              </a:extLst>
            </p:cNvPr>
            <p:cNvSpPr/>
            <p:nvPr/>
          </p:nvSpPr>
          <p:spPr bwMode="auto">
            <a:xfrm>
              <a:off x="1687" y="1242"/>
              <a:ext cx="370" cy="131"/>
            </a:xfrm>
            <a:custGeom>
              <a:avLst/>
              <a:gdLst>
                <a:gd name="T0" fmla="*/ 0 w 508"/>
                <a:gd name="T1" fmla="*/ 1 h 213"/>
                <a:gd name="T2" fmla="*/ 1 w 508"/>
                <a:gd name="T3" fmla="*/ 1 h 213"/>
                <a:gd name="T4" fmla="*/ 1 w 508"/>
                <a:gd name="T5" fmla="*/ 0 h 213"/>
                <a:gd name="T6" fmla="*/ 0 60000 65536"/>
                <a:gd name="T7" fmla="*/ 0 60000 65536"/>
                <a:gd name="T8" fmla="*/ 0 60000 65536"/>
                <a:gd name="T9" fmla="*/ 0 w 508"/>
                <a:gd name="T10" fmla="*/ 0 h 213"/>
                <a:gd name="T11" fmla="*/ 508 w 508"/>
                <a:gd name="T12" fmla="*/ 213 h 2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8" h="213">
                  <a:moveTo>
                    <a:pt x="0" y="157"/>
                  </a:moveTo>
                  <a:lnTo>
                    <a:pt x="253" y="213"/>
                  </a:lnTo>
                  <a:lnTo>
                    <a:pt x="508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0EA3757-6900-4CD1-BBF9-B8AF531EF4FA}"/>
                </a:ext>
              </a:extLst>
            </p:cNvPr>
            <p:cNvSpPr/>
            <p:nvPr/>
          </p:nvSpPr>
          <p:spPr bwMode="auto">
            <a:xfrm>
              <a:off x="1780" y="1192"/>
              <a:ext cx="464" cy="304"/>
            </a:xfrm>
            <a:custGeom>
              <a:avLst/>
              <a:gdLst>
                <a:gd name="T0" fmla="*/ 0 w 637"/>
                <a:gd name="T1" fmla="*/ 1 h 495"/>
                <a:gd name="T2" fmla="*/ 1 w 637"/>
                <a:gd name="T3" fmla="*/ 0 h 495"/>
                <a:gd name="T4" fmla="*/ 0 60000 65536"/>
                <a:gd name="T5" fmla="*/ 0 60000 65536"/>
                <a:gd name="T6" fmla="*/ 0 w 637"/>
                <a:gd name="T7" fmla="*/ 0 h 495"/>
                <a:gd name="T8" fmla="*/ 637 w 637"/>
                <a:gd name="T9" fmla="*/ 495 h 49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37" h="495">
                  <a:moveTo>
                    <a:pt x="0" y="495"/>
                  </a:moveTo>
                  <a:lnTo>
                    <a:pt x="637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0C99489F-D379-4C99-94A4-949BB7268928}"/>
                </a:ext>
              </a:extLst>
            </p:cNvPr>
            <p:cNvSpPr/>
            <p:nvPr/>
          </p:nvSpPr>
          <p:spPr bwMode="auto">
            <a:xfrm>
              <a:off x="2032" y="925"/>
              <a:ext cx="654" cy="183"/>
            </a:xfrm>
            <a:custGeom>
              <a:avLst/>
              <a:gdLst>
                <a:gd name="T0" fmla="*/ 1 w 898"/>
                <a:gd name="T1" fmla="*/ 0 h 299"/>
                <a:gd name="T2" fmla="*/ 1 w 898"/>
                <a:gd name="T3" fmla="*/ 1 h 299"/>
                <a:gd name="T4" fmla="*/ 0 w 898"/>
                <a:gd name="T5" fmla="*/ 1 h 299"/>
                <a:gd name="T6" fmla="*/ 0 60000 65536"/>
                <a:gd name="T7" fmla="*/ 0 60000 65536"/>
                <a:gd name="T8" fmla="*/ 0 60000 65536"/>
                <a:gd name="T9" fmla="*/ 0 w 898"/>
                <a:gd name="T10" fmla="*/ 0 h 299"/>
                <a:gd name="T11" fmla="*/ 898 w 898"/>
                <a:gd name="T12" fmla="*/ 299 h 2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98" h="299">
                  <a:moveTo>
                    <a:pt x="898" y="0"/>
                  </a:moveTo>
                  <a:lnTo>
                    <a:pt x="497" y="299"/>
                  </a:lnTo>
                  <a:lnTo>
                    <a:pt x="0" y="86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ADD39CD-30BE-4695-A19F-9EE8D8A80158}"/>
                </a:ext>
              </a:extLst>
            </p:cNvPr>
            <p:cNvSpPr/>
            <p:nvPr/>
          </p:nvSpPr>
          <p:spPr bwMode="auto">
            <a:xfrm>
              <a:off x="1847" y="897"/>
              <a:ext cx="145" cy="59"/>
            </a:xfrm>
            <a:custGeom>
              <a:avLst/>
              <a:gdLst>
                <a:gd name="T0" fmla="*/ 0 w 200"/>
                <a:gd name="T1" fmla="*/ 0 h 96"/>
                <a:gd name="T2" fmla="*/ 1 w 200"/>
                <a:gd name="T3" fmla="*/ 1 h 96"/>
                <a:gd name="T4" fmla="*/ 0 60000 65536"/>
                <a:gd name="T5" fmla="*/ 0 60000 65536"/>
                <a:gd name="T6" fmla="*/ 0 w 200"/>
                <a:gd name="T7" fmla="*/ 0 h 96"/>
                <a:gd name="T8" fmla="*/ 200 w 200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" h="96">
                  <a:moveTo>
                    <a:pt x="0" y="0"/>
                  </a:moveTo>
                  <a:lnTo>
                    <a:pt x="200" y="96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7A997536-133B-49CC-8F2E-D03CF9CE1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1145"/>
              <a:ext cx="159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2C230E41-3243-4251-904A-3D5CAEEDB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423"/>
              <a:ext cx="160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zh-CN" altLang="en-US" sz="2000">
                  <a:solidFill>
                    <a:srgbClr val="FF0000"/>
                  </a:solidFill>
                </a:rPr>
                <a:t>－</a:t>
              </a: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B6638541-DF11-4811-BF1C-7F4376AB7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3" y="1590"/>
              <a:ext cx="810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b="1"/>
                <a:t>(</a:t>
              </a:r>
              <a:r>
                <a:rPr kumimoji="0" lang="en-US" altLang="zh-CN" sz="2000" b="1" i="1"/>
                <a:t>a</a:t>
              </a:r>
              <a:r>
                <a:rPr kumimoji="0" lang="en-US" altLang="zh-CN" sz="2000" b="1"/>
                <a:t>)</a:t>
              </a:r>
              <a:r>
                <a:rPr kumimoji="0" lang="zh-CN" altLang="en-US" sz="2000" b="1"/>
                <a:t>并联</a:t>
              </a:r>
            </a:p>
          </p:txBody>
        </p:sp>
        <p:sp>
          <p:nvSpPr>
            <p:cNvPr id="31" name="Line 34">
              <a:extLst>
                <a:ext uri="{FF2B5EF4-FFF2-40B4-BE49-F238E27FC236}">
                  <a16:creationId xmlns:a16="http://schemas.microsoft.com/office/drawing/2014/main" id="{29F68FE8-3A04-4231-ACC0-C4FD48E5B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3" y="925"/>
              <a:ext cx="294" cy="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35">
              <a:extLst>
                <a:ext uri="{FF2B5EF4-FFF2-40B4-BE49-F238E27FC236}">
                  <a16:creationId xmlns:a16="http://schemas.microsoft.com/office/drawing/2014/main" id="{38E8763E-E8B8-4D38-B8C4-695A8FA04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3" y="1106"/>
              <a:ext cx="0" cy="2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AFBC72C-FF39-4FB2-B67B-E71953431980}"/>
                </a:ext>
              </a:extLst>
            </p:cNvPr>
            <p:cNvSpPr/>
            <p:nvPr/>
          </p:nvSpPr>
          <p:spPr bwMode="auto">
            <a:xfrm>
              <a:off x="2044" y="987"/>
              <a:ext cx="351" cy="136"/>
            </a:xfrm>
            <a:custGeom>
              <a:avLst/>
              <a:gdLst>
                <a:gd name="T0" fmla="*/ 12361 w 291"/>
                <a:gd name="T1" fmla="*/ 585 h 126"/>
                <a:gd name="T2" fmla="*/ 0 w 291"/>
                <a:gd name="T3" fmla="*/ 0 h 126"/>
                <a:gd name="T4" fmla="*/ 0 60000 65536"/>
                <a:gd name="T5" fmla="*/ 0 60000 65536"/>
                <a:gd name="T6" fmla="*/ 0 w 291"/>
                <a:gd name="T7" fmla="*/ 0 h 126"/>
                <a:gd name="T8" fmla="*/ 291 w 291"/>
                <a:gd name="T9" fmla="*/ 126 h 1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1" h="126">
                  <a:moveTo>
                    <a:pt x="291" y="126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38DFCA16-9008-4FF0-ACF3-588DEAF747D9}"/>
                </a:ext>
              </a:extLst>
            </p:cNvPr>
            <p:cNvSpPr/>
            <p:nvPr/>
          </p:nvSpPr>
          <p:spPr bwMode="auto">
            <a:xfrm>
              <a:off x="1854" y="890"/>
              <a:ext cx="113" cy="53"/>
            </a:xfrm>
            <a:custGeom>
              <a:avLst/>
              <a:gdLst>
                <a:gd name="T0" fmla="*/ 0 w 94"/>
                <a:gd name="T1" fmla="*/ 0 h 49"/>
                <a:gd name="T2" fmla="*/ 3737 w 94"/>
                <a:gd name="T3" fmla="*/ 233 h 49"/>
                <a:gd name="T4" fmla="*/ 0 60000 65536"/>
                <a:gd name="T5" fmla="*/ 0 60000 65536"/>
                <a:gd name="T6" fmla="*/ 0 w 94"/>
                <a:gd name="T7" fmla="*/ 0 h 49"/>
                <a:gd name="T8" fmla="*/ 94 w 94"/>
                <a:gd name="T9" fmla="*/ 49 h 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4" h="49">
                  <a:moveTo>
                    <a:pt x="0" y="0"/>
                  </a:moveTo>
                  <a:lnTo>
                    <a:pt x="94" y="49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5" name="Group 47">
            <a:extLst>
              <a:ext uri="{FF2B5EF4-FFF2-40B4-BE49-F238E27FC236}">
                <a16:creationId xmlns:a16="http://schemas.microsoft.com/office/drawing/2014/main" id="{AD49E288-37C5-4E79-8D77-1E73BFB9ADE6}"/>
              </a:ext>
            </a:extLst>
          </p:cNvPr>
          <p:cNvGrpSpPr/>
          <p:nvPr/>
        </p:nvGrpSpPr>
        <p:grpSpPr bwMode="auto">
          <a:xfrm>
            <a:off x="6803083" y="3938240"/>
            <a:ext cx="1741487" cy="1727200"/>
            <a:chOff x="3072" y="667"/>
            <a:chExt cx="1097" cy="1088"/>
          </a:xfrm>
        </p:grpSpPr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6ED0FAD9-7325-4C2D-ADA6-AEF79ACE3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9" y="1064"/>
              <a:ext cx="14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AC3B77F1-A216-426F-9ED2-C9E172265825}"/>
                </a:ext>
              </a:extLst>
            </p:cNvPr>
            <p:cNvSpPr/>
            <p:nvPr/>
          </p:nvSpPr>
          <p:spPr bwMode="auto">
            <a:xfrm>
              <a:off x="3202" y="1393"/>
              <a:ext cx="169" cy="56"/>
            </a:xfrm>
            <a:custGeom>
              <a:avLst/>
              <a:gdLst>
                <a:gd name="T0" fmla="*/ 0 w 233"/>
                <a:gd name="T1" fmla="*/ 0 h 92"/>
                <a:gd name="T2" fmla="*/ 1 w 233"/>
                <a:gd name="T3" fmla="*/ 1 h 92"/>
                <a:gd name="T4" fmla="*/ 0 60000 65536"/>
                <a:gd name="T5" fmla="*/ 0 60000 65536"/>
                <a:gd name="T6" fmla="*/ 0 w 233"/>
                <a:gd name="T7" fmla="*/ 0 h 92"/>
                <a:gd name="T8" fmla="*/ 233 w 233"/>
                <a:gd name="T9" fmla="*/ 92 h 9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3" h="92">
                  <a:moveTo>
                    <a:pt x="0" y="0"/>
                  </a:moveTo>
                  <a:lnTo>
                    <a:pt x="233" y="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806F8B9-29F9-457C-8465-2A5E32098EDC}"/>
                </a:ext>
              </a:extLst>
            </p:cNvPr>
            <p:cNvSpPr/>
            <p:nvPr/>
          </p:nvSpPr>
          <p:spPr bwMode="auto">
            <a:xfrm>
              <a:off x="3198" y="709"/>
              <a:ext cx="902" cy="404"/>
            </a:xfrm>
            <a:custGeom>
              <a:avLst/>
              <a:gdLst>
                <a:gd name="T0" fmla="*/ 0 w 1238"/>
                <a:gd name="T1" fmla="*/ 1 h 658"/>
                <a:gd name="T2" fmla="*/ 1 w 1238"/>
                <a:gd name="T3" fmla="*/ 1 h 658"/>
                <a:gd name="T4" fmla="*/ 1 w 1238"/>
                <a:gd name="T5" fmla="*/ 1 h 658"/>
                <a:gd name="T6" fmla="*/ 1 w 1238"/>
                <a:gd name="T7" fmla="*/ 0 h 658"/>
                <a:gd name="T8" fmla="*/ 2 w 1238"/>
                <a:gd name="T9" fmla="*/ 1 h 658"/>
                <a:gd name="T10" fmla="*/ 1 w 1238"/>
                <a:gd name="T11" fmla="*/ 1 h 658"/>
                <a:gd name="T12" fmla="*/ 1 w 1238"/>
                <a:gd name="T13" fmla="*/ 1 h 658"/>
                <a:gd name="T14" fmla="*/ 1 w 1238"/>
                <a:gd name="T15" fmla="*/ 1 h 6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38"/>
                <a:gd name="T25" fmla="*/ 0 h 658"/>
                <a:gd name="T26" fmla="*/ 1238 w 1238"/>
                <a:gd name="T27" fmla="*/ 658 h 6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38" h="658">
                  <a:moveTo>
                    <a:pt x="0" y="601"/>
                  </a:moveTo>
                  <a:lnTo>
                    <a:pt x="405" y="301"/>
                  </a:lnTo>
                  <a:lnTo>
                    <a:pt x="257" y="232"/>
                  </a:lnTo>
                  <a:lnTo>
                    <a:pt x="576" y="0"/>
                  </a:lnTo>
                  <a:lnTo>
                    <a:pt x="1238" y="282"/>
                  </a:lnTo>
                  <a:lnTo>
                    <a:pt x="908" y="520"/>
                  </a:lnTo>
                  <a:lnTo>
                    <a:pt x="472" y="326"/>
                  </a:lnTo>
                  <a:lnTo>
                    <a:pt x="50" y="65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D4084018-9699-4E43-818C-381F03AAB9ED}"/>
                </a:ext>
              </a:extLst>
            </p:cNvPr>
            <p:cNvSpPr/>
            <p:nvPr/>
          </p:nvSpPr>
          <p:spPr bwMode="auto">
            <a:xfrm>
              <a:off x="3322" y="667"/>
              <a:ext cx="847" cy="661"/>
            </a:xfrm>
            <a:custGeom>
              <a:avLst/>
              <a:gdLst>
                <a:gd name="T0" fmla="*/ 0 w 1163"/>
                <a:gd name="T1" fmla="*/ 1 h 1077"/>
                <a:gd name="T2" fmla="*/ 0 w 1163"/>
                <a:gd name="T3" fmla="*/ 1 h 1077"/>
                <a:gd name="T4" fmla="*/ 1 w 1163"/>
                <a:gd name="T5" fmla="*/ 0 h 1077"/>
                <a:gd name="T6" fmla="*/ 2 w 1163"/>
                <a:gd name="T7" fmla="*/ 1 h 1077"/>
                <a:gd name="T8" fmla="*/ 2 w 1163"/>
                <a:gd name="T9" fmla="*/ 1 h 1077"/>
                <a:gd name="T10" fmla="*/ 1 w 1163"/>
                <a:gd name="T11" fmla="*/ 1 h 1077"/>
                <a:gd name="T12" fmla="*/ 1 w 1163"/>
                <a:gd name="T13" fmla="*/ 1 h 10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63"/>
                <a:gd name="T22" fmla="*/ 0 h 1077"/>
                <a:gd name="T23" fmla="*/ 1163 w 1163"/>
                <a:gd name="T24" fmla="*/ 1077 h 107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63" h="1077">
                  <a:moveTo>
                    <a:pt x="0" y="539"/>
                  </a:moveTo>
                  <a:lnTo>
                    <a:pt x="0" y="288"/>
                  </a:lnTo>
                  <a:lnTo>
                    <a:pt x="406" y="0"/>
                  </a:lnTo>
                  <a:lnTo>
                    <a:pt x="1163" y="338"/>
                  </a:lnTo>
                  <a:lnTo>
                    <a:pt x="1163" y="782"/>
                  </a:lnTo>
                  <a:lnTo>
                    <a:pt x="771" y="1077"/>
                  </a:lnTo>
                  <a:lnTo>
                    <a:pt x="357" y="894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0B5B8AE6-D3CC-4F7A-A675-805CEB7DF1FB}"/>
                </a:ext>
              </a:extLst>
            </p:cNvPr>
            <p:cNvSpPr/>
            <p:nvPr/>
          </p:nvSpPr>
          <p:spPr bwMode="auto">
            <a:xfrm>
              <a:off x="3397" y="1007"/>
              <a:ext cx="772" cy="191"/>
            </a:xfrm>
            <a:custGeom>
              <a:avLst/>
              <a:gdLst>
                <a:gd name="T0" fmla="*/ 2 w 1060"/>
                <a:gd name="T1" fmla="*/ 1 h 311"/>
                <a:gd name="T2" fmla="*/ 1 w 1060"/>
                <a:gd name="T3" fmla="*/ 1 h 311"/>
                <a:gd name="T4" fmla="*/ 0 w 1060"/>
                <a:gd name="T5" fmla="*/ 0 h 311"/>
                <a:gd name="T6" fmla="*/ 0 60000 65536"/>
                <a:gd name="T7" fmla="*/ 0 60000 65536"/>
                <a:gd name="T8" fmla="*/ 0 60000 65536"/>
                <a:gd name="T9" fmla="*/ 0 w 1060"/>
                <a:gd name="T10" fmla="*/ 0 h 311"/>
                <a:gd name="T11" fmla="*/ 1060 w 1060"/>
                <a:gd name="T12" fmla="*/ 311 h 3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0" h="311">
                  <a:moveTo>
                    <a:pt x="1060" y="17"/>
                  </a:moveTo>
                  <a:lnTo>
                    <a:pt x="656" y="311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CBDF1064-6CD0-4DD3-BF61-0021F34B6B98}"/>
                </a:ext>
              </a:extLst>
            </p:cNvPr>
            <p:cNvSpPr/>
            <p:nvPr/>
          </p:nvSpPr>
          <p:spPr bwMode="auto">
            <a:xfrm>
              <a:off x="3322" y="1066"/>
              <a:ext cx="254" cy="151"/>
            </a:xfrm>
            <a:custGeom>
              <a:avLst/>
              <a:gdLst>
                <a:gd name="T0" fmla="*/ 1 w 348"/>
                <a:gd name="T1" fmla="*/ 0 h 246"/>
                <a:gd name="T2" fmla="*/ 0 w 348"/>
                <a:gd name="T3" fmla="*/ 1 h 246"/>
                <a:gd name="T4" fmla="*/ 1 w 348"/>
                <a:gd name="T5" fmla="*/ 1 h 246"/>
                <a:gd name="T6" fmla="*/ 0 60000 65536"/>
                <a:gd name="T7" fmla="*/ 0 60000 65536"/>
                <a:gd name="T8" fmla="*/ 0 60000 65536"/>
                <a:gd name="T9" fmla="*/ 0 w 348"/>
                <a:gd name="T10" fmla="*/ 0 h 246"/>
                <a:gd name="T11" fmla="*/ 348 w 348"/>
                <a:gd name="T12" fmla="*/ 246 h 2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8" h="246">
                  <a:moveTo>
                    <a:pt x="6" y="0"/>
                  </a:moveTo>
                  <a:lnTo>
                    <a:pt x="0" y="70"/>
                  </a:lnTo>
                  <a:lnTo>
                    <a:pt x="348" y="24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ECE29B26-521A-40C8-B674-AA78B4A54332}"/>
                </a:ext>
              </a:extLst>
            </p:cNvPr>
            <p:cNvSpPr/>
            <p:nvPr/>
          </p:nvSpPr>
          <p:spPr bwMode="auto">
            <a:xfrm>
              <a:off x="3504" y="879"/>
              <a:ext cx="655" cy="185"/>
            </a:xfrm>
            <a:custGeom>
              <a:avLst/>
              <a:gdLst>
                <a:gd name="T0" fmla="*/ 1 w 898"/>
                <a:gd name="T1" fmla="*/ 0 h 299"/>
                <a:gd name="T2" fmla="*/ 1 w 898"/>
                <a:gd name="T3" fmla="*/ 1 h 299"/>
                <a:gd name="T4" fmla="*/ 0 w 898"/>
                <a:gd name="T5" fmla="*/ 1 h 299"/>
                <a:gd name="T6" fmla="*/ 0 60000 65536"/>
                <a:gd name="T7" fmla="*/ 0 60000 65536"/>
                <a:gd name="T8" fmla="*/ 0 60000 65536"/>
                <a:gd name="T9" fmla="*/ 0 w 898"/>
                <a:gd name="T10" fmla="*/ 0 h 299"/>
                <a:gd name="T11" fmla="*/ 898 w 898"/>
                <a:gd name="T12" fmla="*/ 299 h 2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98" h="299">
                  <a:moveTo>
                    <a:pt x="898" y="0"/>
                  </a:moveTo>
                  <a:lnTo>
                    <a:pt x="497" y="299"/>
                  </a:lnTo>
                  <a:lnTo>
                    <a:pt x="0" y="8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51E4346D-3862-4B61-B23B-7543DA986E6C}"/>
                </a:ext>
              </a:extLst>
            </p:cNvPr>
            <p:cNvSpPr/>
            <p:nvPr/>
          </p:nvSpPr>
          <p:spPr bwMode="auto">
            <a:xfrm>
              <a:off x="3320" y="851"/>
              <a:ext cx="146" cy="60"/>
            </a:xfrm>
            <a:custGeom>
              <a:avLst/>
              <a:gdLst>
                <a:gd name="T0" fmla="*/ 0 w 200"/>
                <a:gd name="T1" fmla="*/ 0 h 96"/>
                <a:gd name="T2" fmla="*/ 1 w 200"/>
                <a:gd name="T3" fmla="*/ 1 h 96"/>
                <a:gd name="T4" fmla="*/ 0 60000 65536"/>
                <a:gd name="T5" fmla="*/ 0 60000 65536"/>
                <a:gd name="T6" fmla="*/ 0 w 200"/>
                <a:gd name="T7" fmla="*/ 0 h 96"/>
                <a:gd name="T8" fmla="*/ 200 w 200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" h="96">
                  <a:moveTo>
                    <a:pt x="0" y="0"/>
                  </a:moveTo>
                  <a:lnTo>
                    <a:pt x="200" y="9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234ABF0F-91AB-4485-97F8-18536149D5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7" y="1217"/>
              <a:ext cx="316" cy="1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27">
              <a:extLst>
                <a:ext uri="{FF2B5EF4-FFF2-40B4-BE49-F238E27FC236}">
                  <a16:creationId xmlns:a16="http://schemas.microsoft.com/office/drawing/2014/main" id="{C3402F27-C5A0-46C8-9EF5-E38F0DFED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4" y="1242"/>
              <a:ext cx="316" cy="1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Rectangle 30">
              <a:extLst>
                <a:ext uri="{FF2B5EF4-FFF2-40B4-BE49-F238E27FC236}">
                  <a16:creationId xmlns:a16="http://schemas.microsoft.com/office/drawing/2014/main" id="{5F29F53D-0EF5-4859-A22C-CDB3E85B6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371"/>
              <a:ext cx="159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zh-CN" altLang="en-US" sz="2000">
                  <a:solidFill>
                    <a:srgbClr val="FF0000"/>
                  </a:solidFill>
                </a:rPr>
                <a:t>－</a:t>
              </a:r>
            </a:p>
          </p:txBody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D75ADD0B-77EE-4D2F-9D34-B7FCC4CB5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" y="1548"/>
              <a:ext cx="69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 b="1"/>
                <a:t>(</a:t>
              </a:r>
              <a:r>
                <a:rPr kumimoji="0" lang="en-US" altLang="zh-CN" sz="2000" b="1" i="1"/>
                <a:t>b</a:t>
              </a:r>
              <a:r>
                <a:rPr kumimoji="0" lang="en-US" altLang="zh-CN" sz="2000" b="1"/>
                <a:t>)</a:t>
              </a:r>
              <a:r>
                <a:rPr kumimoji="0" lang="zh-CN" altLang="en-US" sz="2000" b="1"/>
                <a:t>串联</a:t>
              </a:r>
            </a:p>
          </p:txBody>
        </p:sp>
        <p:sp>
          <p:nvSpPr>
            <p:cNvPr id="49" name="Line 38">
              <a:extLst>
                <a:ext uri="{FF2B5EF4-FFF2-40B4-BE49-F238E27FC236}">
                  <a16:creationId xmlns:a16="http://schemas.microsoft.com/office/drawing/2014/main" id="{579DD4B8-F09A-42C7-8E80-98466727D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5" y="1072"/>
              <a:ext cx="0" cy="2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E3C57CF4-DBC8-4FE3-B9A1-F96B8F15C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898"/>
              <a:ext cx="159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kumimoji="0" lang="en-US" altLang="zh-CN" sz="2000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51" name="Text Box 50">
            <a:extLst>
              <a:ext uri="{FF2B5EF4-FFF2-40B4-BE49-F238E27FC236}">
                <a16:creationId xmlns:a16="http://schemas.microsoft.com/office/drawing/2014/main" id="{4EA1A89E-AECC-4CBB-B49B-2A91C049D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820" y="5811490"/>
            <a:ext cx="489743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200">
                <a:latin typeface="楷体_GB2312" pitchFamily="49" charset="-122"/>
                <a:ea typeface="楷体_GB2312" pitchFamily="49" charset="-122"/>
              </a:rPr>
              <a:t>图   </a:t>
            </a:r>
            <a:r>
              <a:rPr kumimoji="0" lang="en-US" altLang="zh-CN" sz="220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200">
                <a:latin typeface="楷体_GB2312" pitchFamily="49" charset="-122"/>
                <a:ea typeface="楷体_GB2312" pitchFamily="49" charset="-122"/>
              </a:rPr>
              <a:t>叠层式压电元件的串联和并联</a:t>
            </a:r>
          </a:p>
        </p:txBody>
      </p:sp>
    </p:spTree>
    <p:extLst>
      <p:ext uri="{BB962C8B-B14F-4D97-AF65-F5344CB8AC3E}">
        <p14:creationId xmlns:p14="http://schemas.microsoft.com/office/powerpoint/2010/main" val="4212834556"/>
      </p:ext>
    </p:extLst>
  </p:cSld>
  <p:clrMapOvr>
    <a:masterClrMapping/>
  </p:clrMapOvr>
  <p:transition spd="slow"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4"/>
          <p:cNvSpPr txBox="1">
            <a:spLocks noChangeArrowheads="1"/>
          </p:cNvSpPr>
          <p:nvPr/>
        </p:nvSpPr>
        <p:spPr bwMode="auto">
          <a:xfrm>
            <a:off x="797772" y="3896796"/>
            <a:ext cx="2276490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333399"/>
                </a:solidFill>
                <a:ea typeface="楷体_GB2312" pitchFamily="49" charset="-122"/>
              </a:rPr>
              <a:t>压电片串联：</a:t>
            </a:r>
            <a:endParaRPr kumimoji="0" lang="zh-CN" altLang="en-US" sz="2400" b="1" dirty="0">
              <a:solidFill>
                <a:srgbClr val="333399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67" name="Object 21"/>
              <p:cNvSpPr txBox="1"/>
              <p:nvPr/>
            </p:nvSpPr>
            <p:spPr bwMode="auto">
              <a:xfrm>
                <a:off x="734859" y="4356710"/>
                <a:ext cx="1734543" cy="180681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,​ 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sSup>
                        <m:sSupPr>
                          <m:ctrlPr>
                            <a:rPr lang="zh-CN" alt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467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859" y="4356710"/>
                <a:ext cx="1734543" cy="1806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68" name="Text Box 23"/>
          <p:cNvSpPr txBox="1">
            <a:spLocks noChangeArrowheads="1"/>
          </p:cNvSpPr>
          <p:nvPr/>
        </p:nvSpPr>
        <p:spPr bwMode="auto">
          <a:xfrm>
            <a:off x="717358" y="5829299"/>
            <a:ext cx="7632700" cy="85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r>
              <a:rPr kumimoji="0" lang="zh-CN" altLang="en-US" sz="2000" b="1" dirty="0">
                <a:latin typeface="楷体_GB2312" pitchFamily="49" charset="-122"/>
                <a:ea typeface="楷体_GB2312" pitchFamily="49" charset="-122"/>
              </a:rPr>
              <a:t>输出电压大，本身电容小，适用于以电压作为输出信号，且测量电路输入阻抗很高的场合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47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72A87B-E5FE-4E91-BED7-A3D98155E7F4}" type="slidenum">
              <a:rPr lang="en-US" altLang="zh-CN" sz="1400" smtClean="0"/>
              <a:t>48</a:t>
            </a:fld>
            <a:endParaRPr lang="en-US" altLang="zh-CN" sz="1400"/>
          </a:p>
        </p:txBody>
      </p:sp>
      <p:sp>
        <p:nvSpPr>
          <p:cNvPr id="62472" name="Text Box 51"/>
          <p:cNvSpPr txBox="1">
            <a:spLocks noChangeArrowheads="1"/>
          </p:cNvSpPr>
          <p:nvPr/>
        </p:nvSpPr>
        <p:spPr bwMode="auto">
          <a:xfrm>
            <a:off x="701103" y="1084012"/>
            <a:ext cx="2487191" cy="55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333399"/>
                </a:solidFill>
                <a:ea typeface="楷体_GB2312" pitchFamily="49" charset="-122"/>
              </a:rPr>
              <a:t>压电片并联：</a:t>
            </a:r>
            <a:endParaRPr kumimoji="0" lang="zh-CN" altLang="en-US" sz="2400" b="1" dirty="0">
              <a:solidFill>
                <a:srgbClr val="333399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3" name="Object 52"/>
              <p:cNvSpPr txBox="1"/>
              <p:nvPr/>
            </p:nvSpPr>
            <p:spPr bwMode="auto">
              <a:xfrm>
                <a:off x="549869" y="1582787"/>
                <a:ext cx="1917700" cy="126590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​, 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, 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62473" name="Object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869" y="1582787"/>
                <a:ext cx="1917700" cy="1265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474" name="Object 4"/>
              <p:cNvSpPr txBox="1"/>
              <p:nvPr/>
            </p:nvSpPr>
            <p:spPr bwMode="auto">
              <a:xfrm>
                <a:off x="3314315" y="1448265"/>
                <a:ext cx="2317750" cy="15652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47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4315" y="1448265"/>
                <a:ext cx="2317750" cy="1565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475" name="Object 5"/>
              <p:cNvSpPr txBox="1"/>
              <p:nvPr/>
            </p:nvSpPr>
            <p:spPr bwMode="auto">
              <a:xfrm>
                <a:off x="3384012" y="4316451"/>
                <a:ext cx="2317750" cy="163671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′=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47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4012" y="4316451"/>
                <a:ext cx="2317750" cy="1636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476" name="直接箭头连接符 27"/>
          <p:cNvCxnSpPr>
            <a:cxnSpLocks noChangeShapeType="1"/>
          </p:cNvCxnSpPr>
          <p:nvPr/>
        </p:nvCxnSpPr>
        <p:spPr bwMode="auto">
          <a:xfrm>
            <a:off x="2486619" y="2121151"/>
            <a:ext cx="571500" cy="158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7" name="直接箭头连接符 30"/>
          <p:cNvCxnSpPr>
            <a:cxnSpLocks noChangeShapeType="1"/>
          </p:cNvCxnSpPr>
          <p:nvPr/>
        </p:nvCxnSpPr>
        <p:spPr bwMode="auto">
          <a:xfrm>
            <a:off x="2627258" y="5134013"/>
            <a:ext cx="571500" cy="158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D5D5ED7-4A04-481C-90A9-BDE5789539F9}"/>
              </a:ext>
            </a:extLst>
          </p:cNvPr>
          <p:cNvSpPr/>
          <p:nvPr/>
        </p:nvSpPr>
        <p:spPr>
          <a:xfrm>
            <a:off x="773686" y="3016209"/>
            <a:ext cx="7170887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特点：</a:t>
            </a:r>
            <a:r>
              <a:rPr lang="zh-CN" altLang="en-US" b="1" dirty="0"/>
              <a:t>输出电荷大，时间常数大，宜用于测量缓变信号，并且适用于以电荷为输出量的场合</a:t>
            </a:r>
            <a:r>
              <a:rPr lang="zh-CN" altLang="en-US" dirty="0"/>
              <a:t>。</a:t>
            </a:r>
          </a:p>
        </p:txBody>
      </p:sp>
      <p:sp>
        <p:nvSpPr>
          <p:cNvPr id="58" name="Rectangle 4">
            <a:extLst>
              <a:ext uri="{FF2B5EF4-FFF2-40B4-BE49-F238E27FC236}">
                <a16:creationId xmlns:a16="http://schemas.microsoft.com/office/drawing/2014/main" id="{41B3E5AE-9F74-431C-8262-EA5C7C896092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706192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C09DCBF-E15C-4EE1-BADD-CEB02EECB697}"/>
              </a:ext>
            </a:extLst>
          </p:cNvPr>
          <p:cNvGrpSpPr/>
          <p:nvPr/>
        </p:nvGrpSpPr>
        <p:grpSpPr>
          <a:xfrm>
            <a:off x="6423375" y="1282700"/>
            <a:ext cx="2325089" cy="1722438"/>
            <a:chOff x="5955708" y="1282700"/>
            <a:chExt cx="2325089" cy="1722438"/>
          </a:xfrm>
        </p:grpSpPr>
        <p:grpSp>
          <p:nvGrpSpPr>
            <p:cNvPr id="22" name="Group 48">
              <a:extLst>
                <a:ext uri="{FF2B5EF4-FFF2-40B4-BE49-F238E27FC236}">
                  <a16:creationId xmlns:a16="http://schemas.microsoft.com/office/drawing/2014/main" id="{6652D66C-BFD8-4D6F-94F8-640DD0C41075}"/>
                </a:ext>
              </a:extLst>
            </p:cNvPr>
            <p:cNvGrpSpPr/>
            <p:nvPr/>
          </p:nvGrpSpPr>
          <p:grpSpPr bwMode="auto">
            <a:xfrm>
              <a:off x="5955708" y="1282700"/>
              <a:ext cx="2012950" cy="1722438"/>
              <a:chOff x="1429" y="712"/>
              <a:chExt cx="1268" cy="1085"/>
            </a:xfrm>
          </p:grpSpPr>
          <p:sp>
            <p:nvSpPr>
              <p:cNvPr id="23" name="Line 6">
                <a:extLst>
                  <a:ext uri="{FF2B5EF4-FFF2-40B4-BE49-F238E27FC236}">
                    <a16:creationId xmlns:a16="http://schemas.microsoft.com/office/drawing/2014/main" id="{91064203-B2D7-4658-9FAA-585487EBD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7" y="1318"/>
                <a:ext cx="146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7">
                <a:extLst>
                  <a:ext uri="{FF2B5EF4-FFF2-40B4-BE49-F238E27FC236}">
                    <a16:creationId xmlns:a16="http://schemas.microsoft.com/office/drawing/2014/main" id="{93E09D45-E537-45E4-A7DD-5615F99552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6" y="1463"/>
                <a:ext cx="146" cy="9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44EDF4E3-6185-46EF-849D-242EDAA33BEB}"/>
                  </a:ext>
                </a:extLst>
              </p:cNvPr>
              <p:cNvSpPr/>
              <p:nvPr/>
            </p:nvSpPr>
            <p:spPr bwMode="auto">
              <a:xfrm>
                <a:off x="1582" y="754"/>
                <a:ext cx="1045" cy="619"/>
              </a:xfrm>
              <a:custGeom>
                <a:avLst/>
                <a:gdLst>
                  <a:gd name="T0" fmla="*/ 0 w 866"/>
                  <a:gd name="T1" fmla="*/ 2487 h 574"/>
                  <a:gd name="T2" fmla="*/ 1689 w 866"/>
                  <a:gd name="T3" fmla="*/ 2402 h 574"/>
                  <a:gd name="T4" fmla="*/ 5023 w 866"/>
                  <a:gd name="T5" fmla="*/ 1545 h 574"/>
                  <a:gd name="T6" fmla="*/ 15372 w 866"/>
                  <a:gd name="T7" fmla="*/ 646 h 574"/>
                  <a:gd name="T8" fmla="*/ 12577 w 866"/>
                  <a:gd name="T9" fmla="*/ 538 h 574"/>
                  <a:gd name="T10" fmla="*/ 19942 w 866"/>
                  <a:gd name="T11" fmla="*/ 0 h 574"/>
                  <a:gd name="T12" fmla="*/ 37123 w 866"/>
                  <a:gd name="T13" fmla="*/ 732 h 574"/>
                  <a:gd name="T14" fmla="*/ 28587 w 866"/>
                  <a:gd name="T15" fmla="*/ 1335 h 574"/>
                  <a:gd name="T16" fmla="*/ 17243 w 866"/>
                  <a:gd name="T17" fmla="*/ 844 h 574"/>
                  <a:gd name="T18" fmla="*/ 6383 w 866"/>
                  <a:gd name="T19" fmla="*/ 1696 h 574"/>
                  <a:gd name="T20" fmla="*/ 3900 w 866"/>
                  <a:gd name="T21" fmla="*/ 2402 h 574"/>
                  <a:gd name="T22" fmla="*/ 1689 w 866"/>
                  <a:gd name="T23" fmla="*/ 2597 h 57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66"/>
                  <a:gd name="T37" fmla="*/ 0 h 574"/>
                  <a:gd name="T38" fmla="*/ 866 w 866"/>
                  <a:gd name="T39" fmla="*/ 574 h 57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66" h="574">
                    <a:moveTo>
                      <a:pt x="0" y="549"/>
                    </a:moveTo>
                    <a:lnTo>
                      <a:pt x="40" y="531"/>
                    </a:lnTo>
                    <a:lnTo>
                      <a:pt x="118" y="342"/>
                    </a:lnTo>
                    <a:lnTo>
                      <a:pt x="359" y="143"/>
                    </a:lnTo>
                    <a:lnTo>
                      <a:pt x="294" y="118"/>
                    </a:lnTo>
                    <a:lnTo>
                      <a:pt x="466" y="0"/>
                    </a:lnTo>
                    <a:lnTo>
                      <a:pt x="866" y="161"/>
                    </a:lnTo>
                    <a:lnTo>
                      <a:pt x="667" y="296"/>
                    </a:lnTo>
                    <a:lnTo>
                      <a:pt x="403" y="186"/>
                    </a:lnTo>
                    <a:lnTo>
                      <a:pt x="149" y="375"/>
                    </a:lnTo>
                    <a:lnTo>
                      <a:pt x="91" y="531"/>
                    </a:lnTo>
                    <a:lnTo>
                      <a:pt x="40" y="574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9">
                <a:extLst>
                  <a:ext uri="{FF2B5EF4-FFF2-40B4-BE49-F238E27FC236}">
                    <a16:creationId xmlns:a16="http://schemas.microsoft.com/office/drawing/2014/main" id="{1250EB7A-5795-4143-B70D-28EBF86FD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1" y="1218"/>
                <a:ext cx="479" cy="3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4EDC91F4-B9D8-481F-90D8-55DEA6BA325E}"/>
                  </a:ext>
                </a:extLst>
              </p:cNvPr>
              <p:cNvSpPr/>
              <p:nvPr/>
            </p:nvSpPr>
            <p:spPr bwMode="auto">
              <a:xfrm>
                <a:off x="1849" y="712"/>
                <a:ext cx="848" cy="661"/>
              </a:xfrm>
              <a:custGeom>
                <a:avLst/>
                <a:gdLst>
                  <a:gd name="T0" fmla="*/ 0 w 1163"/>
                  <a:gd name="T1" fmla="*/ 1 h 1077"/>
                  <a:gd name="T2" fmla="*/ 0 w 1163"/>
                  <a:gd name="T3" fmla="*/ 1 h 1077"/>
                  <a:gd name="T4" fmla="*/ 1 w 1163"/>
                  <a:gd name="T5" fmla="*/ 0 h 1077"/>
                  <a:gd name="T6" fmla="*/ 2 w 1163"/>
                  <a:gd name="T7" fmla="*/ 1 h 1077"/>
                  <a:gd name="T8" fmla="*/ 2 w 1163"/>
                  <a:gd name="T9" fmla="*/ 1 h 1077"/>
                  <a:gd name="T10" fmla="*/ 1 w 1163"/>
                  <a:gd name="T11" fmla="*/ 1 h 1077"/>
                  <a:gd name="T12" fmla="*/ 1 w 1163"/>
                  <a:gd name="T13" fmla="*/ 1 h 10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63"/>
                  <a:gd name="T22" fmla="*/ 0 h 1077"/>
                  <a:gd name="T23" fmla="*/ 1163 w 1163"/>
                  <a:gd name="T24" fmla="*/ 1077 h 107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63" h="1077">
                    <a:moveTo>
                      <a:pt x="0" y="539"/>
                    </a:moveTo>
                    <a:lnTo>
                      <a:pt x="0" y="288"/>
                    </a:lnTo>
                    <a:lnTo>
                      <a:pt x="406" y="0"/>
                    </a:lnTo>
                    <a:lnTo>
                      <a:pt x="1163" y="338"/>
                    </a:lnTo>
                    <a:lnTo>
                      <a:pt x="1163" y="782"/>
                    </a:lnTo>
                    <a:lnTo>
                      <a:pt x="771" y="1077"/>
                    </a:lnTo>
                    <a:lnTo>
                      <a:pt x="456" y="92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B9125DAA-EA51-495F-B780-460A106E791E}"/>
                  </a:ext>
                </a:extLst>
              </p:cNvPr>
              <p:cNvSpPr/>
              <p:nvPr/>
            </p:nvSpPr>
            <p:spPr bwMode="auto">
              <a:xfrm>
                <a:off x="1925" y="1051"/>
                <a:ext cx="772" cy="191"/>
              </a:xfrm>
              <a:custGeom>
                <a:avLst/>
                <a:gdLst>
                  <a:gd name="T0" fmla="*/ 2 w 1060"/>
                  <a:gd name="T1" fmla="*/ 1 h 311"/>
                  <a:gd name="T2" fmla="*/ 1 w 1060"/>
                  <a:gd name="T3" fmla="*/ 1 h 311"/>
                  <a:gd name="T4" fmla="*/ 0 w 1060"/>
                  <a:gd name="T5" fmla="*/ 0 h 311"/>
                  <a:gd name="T6" fmla="*/ 0 60000 65536"/>
                  <a:gd name="T7" fmla="*/ 0 60000 65536"/>
                  <a:gd name="T8" fmla="*/ 0 60000 65536"/>
                  <a:gd name="T9" fmla="*/ 0 w 1060"/>
                  <a:gd name="T10" fmla="*/ 0 h 311"/>
                  <a:gd name="T11" fmla="*/ 1060 w 1060"/>
                  <a:gd name="T12" fmla="*/ 311 h 3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60" h="311">
                    <a:moveTo>
                      <a:pt x="1060" y="17"/>
                    </a:moveTo>
                    <a:lnTo>
                      <a:pt x="656" y="311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52572D7D-8E30-45E2-B8D7-814A1661191F}"/>
                  </a:ext>
                </a:extLst>
              </p:cNvPr>
              <p:cNvSpPr/>
              <p:nvPr/>
            </p:nvSpPr>
            <p:spPr bwMode="auto">
              <a:xfrm>
                <a:off x="1847" y="1106"/>
                <a:ext cx="256" cy="156"/>
              </a:xfrm>
              <a:custGeom>
                <a:avLst/>
                <a:gdLst>
                  <a:gd name="T0" fmla="*/ 0 w 351"/>
                  <a:gd name="T1" fmla="*/ 0 h 255"/>
                  <a:gd name="T2" fmla="*/ 1 w 351"/>
                  <a:gd name="T3" fmla="*/ 1 h 255"/>
                  <a:gd name="T4" fmla="*/ 1 w 351"/>
                  <a:gd name="T5" fmla="*/ 1 h 255"/>
                  <a:gd name="T6" fmla="*/ 0 60000 65536"/>
                  <a:gd name="T7" fmla="*/ 0 60000 65536"/>
                  <a:gd name="T8" fmla="*/ 0 60000 65536"/>
                  <a:gd name="T9" fmla="*/ 0 w 351"/>
                  <a:gd name="T10" fmla="*/ 0 h 255"/>
                  <a:gd name="T11" fmla="*/ 351 w 351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1" h="255">
                    <a:moveTo>
                      <a:pt x="0" y="0"/>
                    </a:moveTo>
                    <a:lnTo>
                      <a:pt x="3" y="79"/>
                    </a:lnTo>
                    <a:lnTo>
                      <a:pt x="351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180BDD2F-39B2-4852-865F-E69CE5D766EE}"/>
                  </a:ext>
                </a:extLst>
              </p:cNvPr>
              <p:cNvSpPr/>
              <p:nvPr/>
            </p:nvSpPr>
            <p:spPr bwMode="auto">
              <a:xfrm>
                <a:off x="1710" y="1219"/>
                <a:ext cx="300" cy="108"/>
              </a:xfrm>
              <a:custGeom>
                <a:avLst/>
                <a:gdLst>
                  <a:gd name="T0" fmla="*/ 0 w 413"/>
                  <a:gd name="T1" fmla="*/ 1 h 175"/>
                  <a:gd name="T2" fmla="*/ 1 w 413"/>
                  <a:gd name="T3" fmla="*/ 1 h 175"/>
                  <a:gd name="T4" fmla="*/ 1 w 413"/>
                  <a:gd name="T5" fmla="*/ 0 h 175"/>
                  <a:gd name="T6" fmla="*/ 0 60000 65536"/>
                  <a:gd name="T7" fmla="*/ 0 60000 65536"/>
                  <a:gd name="T8" fmla="*/ 0 60000 65536"/>
                  <a:gd name="T9" fmla="*/ 0 w 413"/>
                  <a:gd name="T10" fmla="*/ 0 h 175"/>
                  <a:gd name="T11" fmla="*/ 413 w 413"/>
                  <a:gd name="T12" fmla="*/ 175 h 1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13" h="175">
                    <a:moveTo>
                      <a:pt x="0" y="127"/>
                    </a:moveTo>
                    <a:lnTo>
                      <a:pt x="191" y="175"/>
                    </a:lnTo>
                    <a:lnTo>
                      <a:pt x="413" y="0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86FA1BEA-8C49-4F02-A083-F4E5CFD6F13E}"/>
                  </a:ext>
                </a:extLst>
              </p:cNvPr>
              <p:cNvSpPr/>
              <p:nvPr/>
            </p:nvSpPr>
            <p:spPr bwMode="auto">
              <a:xfrm>
                <a:off x="1687" y="1242"/>
                <a:ext cx="370" cy="131"/>
              </a:xfrm>
              <a:custGeom>
                <a:avLst/>
                <a:gdLst>
                  <a:gd name="T0" fmla="*/ 0 w 508"/>
                  <a:gd name="T1" fmla="*/ 1 h 213"/>
                  <a:gd name="T2" fmla="*/ 1 w 508"/>
                  <a:gd name="T3" fmla="*/ 1 h 213"/>
                  <a:gd name="T4" fmla="*/ 1 w 508"/>
                  <a:gd name="T5" fmla="*/ 0 h 213"/>
                  <a:gd name="T6" fmla="*/ 0 60000 65536"/>
                  <a:gd name="T7" fmla="*/ 0 60000 65536"/>
                  <a:gd name="T8" fmla="*/ 0 60000 65536"/>
                  <a:gd name="T9" fmla="*/ 0 w 508"/>
                  <a:gd name="T10" fmla="*/ 0 h 213"/>
                  <a:gd name="T11" fmla="*/ 508 w 508"/>
                  <a:gd name="T12" fmla="*/ 213 h 2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08" h="213">
                    <a:moveTo>
                      <a:pt x="0" y="157"/>
                    </a:moveTo>
                    <a:lnTo>
                      <a:pt x="253" y="213"/>
                    </a:lnTo>
                    <a:lnTo>
                      <a:pt x="508" y="0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8D2522C0-909D-4B25-8A08-EF1A33E8B203}"/>
                  </a:ext>
                </a:extLst>
              </p:cNvPr>
              <p:cNvSpPr/>
              <p:nvPr/>
            </p:nvSpPr>
            <p:spPr bwMode="auto">
              <a:xfrm>
                <a:off x="1780" y="1192"/>
                <a:ext cx="464" cy="304"/>
              </a:xfrm>
              <a:custGeom>
                <a:avLst/>
                <a:gdLst>
                  <a:gd name="T0" fmla="*/ 0 w 637"/>
                  <a:gd name="T1" fmla="*/ 1 h 495"/>
                  <a:gd name="T2" fmla="*/ 1 w 637"/>
                  <a:gd name="T3" fmla="*/ 0 h 495"/>
                  <a:gd name="T4" fmla="*/ 0 60000 65536"/>
                  <a:gd name="T5" fmla="*/ 0 60000 65536"/>
                  <a:gd name="T6" fmla="*/ 0 w 637"/>
                  <a:gd name="T7" fmla="*/ 0 h 495"/>
                  <a:gd name="T8" fmla="*/ 637 w 637"/>
                  <a:gd name="T9" fmla="*/ 495 h 49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37" h="495">
                    <a:moveTo>
                      <a:pt x="0" y="495"/>
                    </a:moveTo>
                    <a:lnTo>
                      <a:pt x="637" y="0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34008C2F-FD4A-4EC6-A0C1-E4CBD652D69D}"/>
                  </a:ext>
                </a:extLst>
              </p:cNvPr>
              <p:cNvSpPr/>
              <p:nvPr/>
            </p:nvSpPr>
            <p:spPr bwMode="auto">
              <a:xfrm>
                <a:off x="2032" y="925"/>
                <a:ext cx="654" cy="183"/>
              </a:xfrm>
              <a:custGeom>
                <a:avLst/>
                <a:gdLst>
                  <a:gd name="T0" fmla="*/ 1 w 898"/>
                  <a:gd name="T1" fmla="*/ 0 h 299"/>
                  <a:gd name="T2" fmla="*/ 1 w 898"/>
                  <a:gd name="T3" fmla="*/ 1 h 299"/>
                  <a:gd name="T4" fmla="*/ 0 w 898"/>
                  <a:gd name="T5" fmla="*/ 1 h 299"/>
                  <a:gd name="T6" fmla="*/ 0 60000 65536"/>
                  <a:gd name="T7" fmla="*/ 0 60000 65536"/>
                  <a:gd name="T8" fmla="*/ 0 60000 65536"/>
                  <a:gd name="T9" fmla="*/ 0 w 898"/>
                  <a:gd name="T10" fmla="*/ 0 h 299"/>
                  <a:gd name="T11" fmla="*/ 898 w 898"/>
                  <a:gd name="T12" fmla="*/ 299 h 2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98" h="299">
                    <a:moveTo>
                      <a:pt x="898" y="0"/>
                    </a:moveTo>
                    <a:lnTo>
                      <a:pt x="497" y="299"/>
                    </a:lnTo>
                    <a:lnTo>
                      <a:pt x="0" y="86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48192AEA-550E-41C6-B70A-A158FCC1E5DC}"/>
                  </a:ext>
                </a:extLst>
              </p:cNvPr>
              <p:cNvSpPr/>
              <p:nvPr/>
            </p:nvSpPr>
            <p:spPr bwMode="auto">
              <a:xfrm>
                <a:off x="1847" y="897"/>
                <a:ext cx="145" cy="59"/>
              </a:xfrm>
              <a:custGeom>
                <a:avLst/>
                <a:gdLst>
                  <a:gd name="T0" fmla="*/ 0 w 200"/>
                  <a:gd name="T1" fmla="*/ 0 h 96"/>
                  <a:gd name="T2" fmla="*/ 1 w 200"/>
                  <a:gd name="T3" fmla="*/ 1 h 96"/>
                  <a:gd name="T4" fmla="*/ 0 60000 65536"/>
                  <a:gd name="T5" fmla="*/ 0 60000 65536"/>
                  <a:gd name="T6" fmla="*/ 0 w 200"/>
                  <a:gd name="T7" fmla="*/ 0 h 96"/>
                  <a:gd name="T8" fmla="*/ 200 w 200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0" h="96">
                    <a:moveTo>
                      <a:pt x="0" y="0"/>
                    </a:moveTo>
                    <a:lnTo>
                      <a:pt x="200" y="96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Rectangle 28">
                <a:extLst>
                  <a:ext uri="{FF2B5EF4-FFF2-40B4-BE49-F238E27FC236}">
                    <a16:creationId xmlns:a16="http://schemas.microsoft.com/office/drawing/2014/main" id="{71EEBE92-D28B-48EB-BD21-C34A97679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145"/>
                <a:ext cx="159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36" name="Rectangle 31">
                <a:extLst>
                  <a:ext uri="{FF2B5EF4-FFF2-40B4-BE49-F238E27FC236}">
                    <a16:creationId xmlns:a16="http://schemas.microsoft.com/office/drawing/2014/main" id="{BC6A9A33-97A3-4EB8-8DC5-099DBBB68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423"/>
                <a:ext cx="160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b="1" dirty="0">
                    <a:solidFill>
                      <a:srgbClr val="0000FF"/>
                    </a:solidFill>
                  </a:rPr>
                  <a:t>－</a:t>
                </a:r>
              </a:p>
            </p:txBody>
          </p:sp>
          <p:sp>
            <p:nvSpPr>
              <p:cNvPr id="37" name="Rectangle 32">
                <a:extLst>
                  <a:ext uri="{FF2B5EF4-FFF2-40B4-BE49-F238E27FC236}">
                    <a16:creationId xmlns:a16="http://schemas.microsoft.com/office/drawing/2014/main" id="{E41E051D-F040-49A4-AA51-B878E4FF0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1590"/>
                <a:ext cx="810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/>
                  <a:t>(</a:t>
                </a:r>
                <a:r>
                  <a:rPr kumimoji="0" lang="en-US" altLang="zh-CN" sz="2000" b="1" i="1"/>
                  <a:t>a</a:t>
                </a:r>
                <a:r>
                  <a:rPr kumimoji="0" lang="en-US" altLang="zh-CN" sz="2000" b="1"/>
                  <a:t>)</a:t>
                </a:r>
                <a:r>
                  <a:rPr kumimoji="0" lang="zh-CN" altLang="en-US" sz="2000" b="1"/>
                  <a:t>并联</a:t>
                </a:r>
              </a:p>
            </p:txBody>
          </p:sp>
          <p:sp>
            <p:nvSpPr>
              <p:cNvPr id="38" name="Line 34">
                <a:extLst>
                  <a:ext uri="{FF2B5EF4-FFF2-40B4-BE49-F238E27FC236}">
                    <a16:creationId xmlns:a16="http://schemas.microsoft.com/office/drawing/2014/main" id="{F79DE4DB-8789-4CEC-86BE-08D33F320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3" y="925"/>
                <a:ext cx="294" cy="1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" name="Line 35">
                <a:extLst>
                  <a:ext uri="{FF2B5EF4-FFF2-40B4-BE49-F238E27FC236}">
                    <a16:creationId xmlns:a16="http://schemas.microsoft.com/office/drawing/2014/main" id="{CDA4FEC4-10F8-4527-9B38-270845612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3" y="1106"/>
                <a:ext cx="0" cy="2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dirty="0"/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FF85091E-F827-4A37-A77F-D7A1A672CDE9}"/>
                  </a:ext>
                </a:extLst>
              </p:cNvPr>
              <p:cNvSpPr/>
              <p:nvPr/>
            </p:nvSpPr>
            <p:spPr bwMode="auto">
              <a:xfrm>
                <a:off x="2044" y="987"/>
                <a:ext cx="351" cy="136"/>
              </a:xfrm>
              <a:custGeom>
                <a:avLst/>
                <a:gdLst>
                  <a:gd name="T0" fmla="*/ 12361 w 291"/>
                  <a:gd name="T1" fmla="*/ 585 h 126"/>
                  <a:gd name="T2" fmla="*/ 0 w 291"/>
                  <a:gd name="T3" fmla="*/ 0 h 126"/>
                  <a:gd name="T4" fmla="*/ 0 60000 65536"/>
                  <a:gd name="T5" fmla="*/ 0 60000 65536"/>
                  <a:gd name="T6" fmla="*/ 0 w 291"/>
                  <a:gd name="T7" fmla="*/ 0 h 126"/>
                  <a:gd name="T8" fmla="*/ 291 w 291"/>
                  <a:gd name="T9" fmla="*/ 126 h 1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91" h="126">
                    <a:moveTo>
                      <a:pt x="291" y="126"/>
                    </a:move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764117AA-4A41-4608-B879-8FBC8BDF78A7}"/>
                  </a:ext>
                </a:extLst>
              </p:cNvPr>
              <p:cNvSpPr/>
              <p:nvPr/>
            </p:nvSpPr>
            <p:spPr bwMode="auto">
              <a:xfrm>
                <a:off x="1854" y="890"/>
                <a:ext cx="113" cy="53"/>
              </a:xfrm>
              <a:custGeom>
                <a:avLst/>
                <a:gdLst>
                  <a:gd name="T0" fmla="*/ 0 w 94"/>
                  <a:gd name="T1" fmla="*/ 0 h 49"/>
                  <a:gd name="T2" fmla="*/ 3737 w 94"/>
                  <a:gd name="T3" fmla="*/ 233 h 49"/>
                  <a:gd name="T4" fmla="*/ 0 60000 65536"/>
                  <a:gd name="T5" fmla="*/ 0 60000 65536"/>
                  <a:gd name="T6" fmla="*/ 0 w 94"/>
                  <a:gd name="T7" fmla="*/ 0 h 49"/>
                  <a:gd name="T8" fmla="*/ 94 w 94"/>
                  <a:gd name="T9" fmla="*/ 49 h 4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4" h="49">
                    <a:moveTo>
                      <a:pt x="0" y="0"/>
                    </a:moveTo>
                    <a:lnTo>
                      <a:pt x="94" y="49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AFC69F2-D721-45EC-960F-6958F26D6D68}"/>
                </a:ext>
              </a:extLst>
            </p:cNvPr>
            <p:cNvGrpSpPr/>
            <p:nvPr/>
          </p:nvGrpSpPr>
          <p:grpSpPr>
            <a:xfrm>
              <a:off x="7978533" y="1340768"/>
              <a:ext cx="302264" cy="817364"/>
              <a:chOff x="7978533" y="1340768"/>
              <a:chExt cx="302264" cy="817364"/>
            </a:xfrm>
          </p:grpSpPr>
          <p:sp>
            <p:nvSpPr>
              <p:cNvPr id="59" name="Rectangle 28">
                <a:extLst>
                  <a:ext uri="{FF2B5EF4-FFF2-40B4-BE49-F238E27FC236}">
                    <a16:creationId xmlns:a16="http://schemas.microsoft.com/office/drawing/2014/main" id="{D6CDDDA6-FDCE-431D-B4E0-9BD0836DA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1995" y="1340768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60" name="Rectangle 28">
                <a:extLst>
                  <a:ext uri="{FF2B5EF4-FFF2-40B4-BE49-F238E27FC236}">
                    <a16:creationId xmlns:a16="http://schemas.microsoft.com/office/drawing/2014/main" id="{345857E2-FDEE-47E9-AE63-8EDF16362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8384" y="1916832"/>
                <a:ext cx="252413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61" name="Rectangle 31">
                <a:extLst>
                  <a:ext uri="{FF2B5EF4-FFF2-40B4-BE49-F238E27FC236}">
                    <a16:creationId xmlns:a16="http://schemas.microsoft.com/office/drawing/2014/main" id="{6A6E078A-43B7-4F1B-9033-A28A194B2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8533" y="1640675"/>
                <a:ext cx="254000" cy="241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b="1" dirty="0">
                    <a:solidFill>
                      <a:srgbClr val="0000FF"/>
                    </a:solidFill>
                  </a:rPr>
                  <a:t>－</a:t>
                </a: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E9EE6FF-2965-458F-9B0C-CE7C95722E99}"/>
              </a:ext>
            </a:extLst>
          </p:cNvPr>
          <p:cNvGrpSpPr/>
          <p:nvPr/>
        </p:nvGrpSpPr>
        <p:grpSpPr>
          <a:xfrm>
            <a:off x="6479238" y="4019795"/>
            <a:ext cx="2125210" cy="1727200"/>
            <a:chOff x="6203086" y="4019795"/>
            <a:chExt cx="2125210" cy="1727200"/>
          </a:xfrm>
        </p:grpSpPr>
        <p:grpSp>
          <p:nvGrpSpPr>
            <p:cNvPr id="42" name="Group 47">
              <a:extLst>
                <a:ext uri="{FF2B5EF4-FFF2-40B4-BE49-F238E27FC236}">
                  <a16:creationId xmlns:a16="http://schemas.microsoft.com/office/drawing/2014/main" id="{92EB4F7F-6FB4-4AA8-945E-492FCD29F324}"/>
                </a:ext>
              </a:extLst>
            </p:cNvPr>
            <p:cNvGrpSpPr/>
            <p:nvPr/>
          </p:nvGrpSpPr>
          <p:grpSpPr bwMode="auto">
            <a:xfrm>
              <a:off x="6203086" y="4019795"/>
              <a:ext cx="1741487" cy="1727200"/>
              <a:chOff x="3072" y="667"/>
              <a:chExt cx="1097" cy="1088"/>
            </a:xfrm>
          </p:grpSpPr>
          <p:sp>
            <p:nvSpPr>
              <p:cNvPr id="43" name="Line 18">
                <a:extLst>
                  <a:ext uri="{FF2B5EF4-FFF2-40B4-BE49-F238E27FC236}">
                    <a16:creationId xmlns:a16="http://schemas.microsoft.com/office/drawing/2014/main" id="{82C58D04-2E55-4AF6-B4C6-B783595A1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9" y="1064"/>
                <a:ext cx="146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CC3B8837-71D1-4F7F-BBD9-7BEDCF182372}"/>
                  </a:ext>
                </a:extLst>
              </p:cNvPr>
              <p:cNvSpPr/>
              <p:nvPr/>
            </p:nvSpPr>
            <p:spPr bwMode="auto">
              <a:xfrm>
                <a:off x="3202" y="1393"/>
                <a:ext cx="169" cy="56"/>
              </a:xfrm>
              <a:custGeom>
                <a:avLst/>
                <a:gdLst>
                  <a:gd name="T0" fmla="*/ 0 w 233"/>
                  <a:gd name="T1" fmla="*/ 0 h 92"/>
                  <a:gd name="T2" fmla="*/ 1 w 233"/>
                  <a:gd name="T3" fmla="*/ 1 h 92"/>
                  <a:gd name="T4" fmla="*/ 0 60000 65536"/>
                  <a:gd name="T5" fmla="*/ 0 60000 65536"/>
                  <a:gd name="T6" fmla="*/ 0 w 233"/>
                  <a:gd name="T7" fmla="*/ 0 h 92"/>
                  <a:gd name="T8" fmla="*/ 233 w 233"/>
                  <a:gd name="T9" fmla="*/ 92 h 9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33" h="92">
                    <a:moveTo>
                      <a:pt x="0" y="0"/>
                    </a:moveTo>
                    <a:lnTo>
                      <a:pt x="233" y="92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8488888D-1FD6-45CF-A070-B980A55CC04B}"/>
                  </a:ext>
                </a:extLst>
              </p:cNvPr>
              <p:cNvSpPr/>
              <p:nvPr/>
            </p:nvSpPr>
            <p:spPr bwMode="auto">
              <a:xfrm>
                <a:off x="3198" y="709"/>
                <a:ext cx="902" cy="404"/>
              </a:xfrm>
              <a:custGeom>
                <a:avLst/>
                <a:gdLst>
                  <a:gd name="T0" fmla="*/ 0 w 1238"/>
                  <a:gd name="T1" fmla="*/ 1 h 658"/>
                  <a:gd name="T2" fmla="*/ 1 w 1238"/>
                  <a:gd name="T3" fmla="*/ 1 h 658"/>
                  <a:gd name="T4" fmla="*/ 1 w 1238"/>
                  <a:gd name="T5" fmla="*/ 1 h 658"/>
                  <a:gd name="T6" fmla="*/ 1 w 1238"/>
                  <a:gd name="T7" fmla="*/ 0 h 658"/>
                  <a:gd name="T8" fmla="*/ 2 w 1238"/>
                  <a:gd name="T9" fmla="*/ 1 h 658"/>
                  <a:gd name="T10" fmla="*/ 1 w 1238"/>
                  <a:gd name="T11" fmla="*/ 1 h 658"/>
                  <a:gd name="T12" fmla="*/ 1 w 1238"/>
                  <a:gd name="T13" fmla="*/ 1 h 658"/>
                  <a:gd name="T14" fmla="*/ 1 w 1238"/>
                  <a:gd name="T15" fmla="*/ 1 h 65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38"/>
                  <a:gd name="T25" fmla="*/ 0 h 658"/>
                  <a:gd name="T26" fmla="*/ 1238 w 1238"/>
                  <a:gd name="T27" fmla="*/ 658 h 65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38" h="658">
                    <a:moveTo>
                      <a:pt x="0" y="601"/>
                    </a:moveTo>
                    <a:lnTo>
                      <a:pt x="405" y="301"/>
                    </a:lnTo>
                    <a:lnTo>
                      <a:pt x="257" y="232"/>
                    </a:lnTo>
                    <a:lnTo>
                      <a:pt x="576" y="0"/>
                    </a:lnTo>
                    <a:lnTo>
                      <a:pt x="1238" y="282"/>
                    </a:lnTo>
                    <a:lnTo>
                      <a:pt x="908" y="520"/>
                    </a:lnTo>
                    <a:lnTo>
                      <a:pt x="472" y="326"/>
                    </a:lnTo>
                    <a:lnTo>
                      <a:pt x="50" y="65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21">
                <a:extLst>
                  <a:ext uri="{FF2B5EF4-FFF2-40B4-BE49-F238E27FC236}">
                    <a16:creationId xmlns:a16="http://schemas.microsoft.com/office/drawing/2014/main" id="{A207B7A8-D5CF-42E0-91D8-7C3965C9230F}"/>
                  </a:ext>
                </a:extLst>
              </p:cNvPr>
              <p:cNvSpPr/>
              <p:nvPr/>
            </p:nvSpPr>
            <p:spPr bwMode="auto">
              <a:xfrm>
                <a:off x="3322" y="667"/>
                <a:ext cx="847" cy="661"/>
              </a:xfrm>
              <a:custGeom>
                <a:avLst/>
                <a:gdLst>
                  <a:gd name="T0" fmla="*/ 0 w 1163"/>
                  <a:gd name="T1" fmla="*/ 1 h 1077"/>
                  <a:gd name="T2" fmla="*/ 0 w 1163"/>
                  <a:gd name="T3" fmla="*/ 1 h 1077"/>
                  <a:gd name="T4" fmla="*/ 1 w 1163"/>
                  <a:gd name="T5" fmla="*/ 0 h 1077"/>
                  <a:gd name="T6" fmla="*/ 2 w 1163"/>
                  <a:gd name="T7" fmla="*/ 1 h 1077"/>
                  <a:gd name="T8" fmla="*/ 2 w 1163"/>
                  <a:gd name="T9" fmla="*/ 1 h 1077"/>
                  <a:gd name="T10" fmla="*/ 1 w 1163"/>
                  <a:gd name="T11" fmla="*/ 1 h 1077"/>
                  <a:gd name="T12" fmla="*/ 1 w 1163"/>
                  <a:gd name="T13" fmla="*/ 1 h 10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63"/>
                  <a:gd name="T22" fmla="*/ 0 h 1077"/>
                  <a:gd name="T23" fmla="*/ 1163 w 1163"/>
                  <a:gd name="T24" fmla="*/ 1077 h 107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63" h="1077">
                    <a:moveTo>
                      <a:pt x="0" y="539"/>
                    </a:moveTo>
                    <a:lnTo>
                      <a:pt x="0" y="288"/>
                    </a:lnTo>
                    <a:lnTo>
                      <a:pt x="406" y="0"/>
                    </a:lnTo>
                    <a:lnTo>
                      <a:pt x="1163" y="338"/>
                    </a:lnTo>
                    <a:lnTo>
                      <a:pt x="1163" y="782"/>
                    </a:lnTo>
                    <a:lnTo>
                      <a:pt x="771" y="1077"/>
                    </a:lnTo>
                    <a:lnTo>
                      <a:pt x="357" y="894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C7EF50DF-5362-4588-A14D-FDE83A2AD318}"/>
                  </a:ext>
                </a:extLst>
              </p:cNvPr>
              <p:cNvSpPr/>
              <p:nvPr/>
            </p:nvSpPr>
            <p:spPr bwMode="auto">
              <a:xfrm>
                <a:off x="3397" y="1007"/>
                <a:ext cx="772" cy="191"/>
              </a:xfrm>
              <a:custGeom>
                <a:avLst/>
                <a:gdLst>
                  <a:gd name="T0" fmla="*/ 2 w 1060"/>
                  <a:gd name="T1" fmla="*/ 1 h 311"/>
                  <a:gd name="T2" fmla="*/ 1 w 1060"/>
                  <a:gd name="T3" fmla="*/ 1 h 311"/>
                  <a:gd name="T4" fmla="*/ 0 w 1060"/>
                  <a:gd name="T5" fmla="*/ 0 h 311"/>
                  <a:gd name="T6" fmla="*/ 0 60000 65536"/>
                  <a:gd name="T7" fmla="*/ 0 60000 65536"/>
                  <a:gd name="T8" fmla="*/ 0 60000 65536"/>
                  <a:gd name="T9" fmla="*/ 0 w 1060"/>
                  <a:gd name="T10" fmla="*/ 0 h 311"/>
                  <a:gd name="T11" fmla="*/ 1060 w 1060"/>
                  <a:gd name="T12" fmla="*/ 311 h 3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60" h="311">
                    <a:moveTo>
                      <a:pt x="1060" y="17"/>
                    </a:moveTo>
                    <a:lnTo>
                      <a:pt x="656" y="311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D2A33288-75D2-416B-B2C2-435F7F79E2E6}"/>
                  </a:ext>
                </a:extLst>
              </p:cNvPr>
              <p:cNvSpPr/>
              <p:nvPr/>
            </p:nvSpPr>
            <p:spPr bwMode="auto">
              <a:xfrm>
                <a:off x="3322" y="1066"/>
                <a:ext cx="254" cy="151"/>
              </a:xfrm>
              <a:custGeom>
                <a:avLst/>
                <a:gdLst>
                  <a:gd name="T0" fmla="*/ 1 w 348"/>
                  <a:gd name="T1" fmla="*/ 0 h 246"/>
                  <a:gd name="T2" fmla="*/ 0 w 348"/>
                  <a:gd name="T3" fmla="*/ 1 h 246"/>
                  <a:gd name="T4" fmla="*/ 1 w 348"/>
                  <a:gd name="T5" fmla="*/ 1 h 246"/>
                  <a:gd name="T6" fmla="*/ 0 60000 65536"/>
                  <a:gd name="T7" fmla="*/ 0 60000 65536"/>
                  <a:gd name="T8" fmla="*/ 0 60000 65536"/>
                  <a:gd name="T9" fmla="*/ 0 w 348"/>
                  <a:gd name="T10" fmla="*/ 0 h 246"/>
                  <a:gd name="T11" fmla="*/ 348 w 348"/>
                  <a:gd name="T12" fmla="*/ 246 h 24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8" h="246">
                    <a:moveTo>
                      <a:pt x="6" y="0"/>
                    </a:moveTo>
                    <a:lnTo>
                      <a:pt x="0" y="70"/>
                    </a:lnTo>
                    <a:lnTo>
                      <a:pt x="348" y="246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790CF406-F1DB-495D-91D2-099004543DA0}"/>
                  </a:ext>
                </a:extLst>
              </p:cNvPr>
              <p:cNvSpPr/>
              <p:nvPr/>
            </p:nvSpPr>
            <p:spPr bwMode="auto">
              <a:xfrm>
                <a:off x="3504" y="879"/>
                <a:ext cx="655" cy="185"/>
              </a:xfrm>
              <a:custGeom>
                <a:avLst/>
                <a:gdLst>
                  <a:gd name="T0" fmla="*/ 1 w 898"/>
                  <a:gd name="T1" fmla="*/ 0 h 299"/>
                  <a:gd name="T2" fmla="*/ 1 w 898"/>
                  <a:gd name="T3" fmla="*/ 1 h 299"/>
                  <a:gd name="T4" fmla="*/ 0 w 898"/>
                  <a:gd name="T5" fmla="*/ 1 h 299"/>
                  <a:gd name="T6" fmla="*/ 0 60000 65536"/>
                  <a:gd name="T7" fmla="*/ 0 60000 65536"/>
                  <a:gd name="T8" fmla="*/ 0 60000 65536"/>
                  <a:gd name="T9" fmla="*/ 0 w 898"/>
                  <a:gd name="T10" fmla="*/ 0 h 299"/>
                  <a:gd name="T11" fmla="*/ 898 w 898"/>
                  <a:gd name="T12" fmla="*/ 299 h 2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98" h="299">
                    <a:moveTo>
                      <a:pt x="898" y="0"/>
                    </a:moveTo>
                    <a:lnTo>
                      <a:pt x="497" y="299"/>
                    </a:lnTo>
                    <a:lnTo>
                      <a:pt x="0" y="86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5454F63F-D28A-4928-BF11-B1D83EDAF14B}"/>
                  </a:ext>
                </a:extLst>
              </p:cNvPr>
              <p:cNvSpPr/>
              <p:nvPr/>
            </p:nvSpPr>
            <p:spPr bwMode="auto">
              <a:xfrm>
                <a:off x="3320" y="851"/>
                <a:ext cx="146" cy="60"/>
              </a:xfrm>
              <a:custGeom>
                <a:avLst/>
                <a:gdLst>
                  <a:gd name="T0" fmla="*/ 0 w 200"/>
                  <a:gd name="T1" fmla="*/ 0 h 96"/>
                  <a:gd name="T2" fmla="*/ 1 w 200"/>
                  <a:gd name="T3" fmla="*/ 1 h 96"/>
                  <a:gd name="T4" fmla="*/ 0 60000 65536"/>
                  <a:gd name="T5" fmla="*/ 0 60000 65536"/>
                  <a:gd name="T6" fmla="*/ 0 w 200"/>
                  <a:gd name="T7" fmla="*/ 0 h 96"/>
                  <a:gd name="T8" fmla="*/ 200 w 200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00" h="96">
                    <a:moveTo>
                      <a:pt x="0" y="0"/>
                    </a:moveTo>
                    <a:lnTo>
                      <a:pt x="200" y="96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26">
                <a:extLst>
                  <a:ext uri="{FF2B5EF4-FFF2-40B4-BE49-F238E27FC236}">
                    <a16:creationId xmlns:a16="http://schemas.microsoft.com/office/drawing/2014/main" id="{F5DD1CAA-4951-4231-BC11-BF5E32DE3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37" y="1217"/>
                <a:ext cx="316" cy="18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27">
                <a:extLst>
                  <a:ext uri="{FF2B5EF4-FFF2-40B4-BE49-F238E27FC236}">
                    <a16:creationId xmlns:a16="http://schemas.microsoft.com/office/drawing/2014/main" id="{8FFE08D4-7D8C-4C32-80C3-FE136D79B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4" y="1242"/>
                <a:ext cx="316" cy="18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E17ADECF-B073-4994-811F-CBDDDD90E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371"/>
                <a:ext cx="159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b="1" dirty="0">
                    <a:solidFill>
                      <a:srgbClr val="0000FF"/>
                    </a:solidFill>
                  </a:rPr>
                  <a:t>－</a:t>
                </a:r>
              </a:p>
            </p:txBody>
          </p:sp>
          <p:sp>
            <p:nvSpPr>
              <p:cNvPr id="54" name="Rectangle 33">
                <a:extLst>
                  <a:ext uri="{FF2B5EF4-FFF2-40B4-BE49-F238E27FC236}">
                    <a16:creationId xmlns:a16="http://schemas.microsoft.com/office/drawing/2014/main" id="{835545F8-FFA6-44E0-9CC6-BAF63B18A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2" y="1548"/>
                <a:ext cx="695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/>
                  <a:t>(</a:t>
                </a:r>
                <a:r>
                  <a:rPr kumimoji="0" lang="en-US" altLang="zh-CN" sz="2000" b="1" i="1"/>
                  <a:t>b</a:t>
                </a:r>
                <a:r>
                  <a:rPr kumimoji="0" lang="en-US" altLang="zh-CN" sz="2000" b="1"/>
                  <a:t>)</a:t>
                </a:r>
                <a:r>
                  <a:rPr kumimoji="0" lang="zh-CN" altLang="en-US" sz="2000" b="1"/>
                  <a:t>串联</a:t>
                </a:r>
              </a:p>
            </p:txBody>
          </p:sp>
          <p:sp>
            <p:nvSpPr>
              <p:cNvPr id="55" name="Line 38">
                <a:extLst>
                  <a:ext uri="{FF2B5EF4-FFF2-40B4-BE49-F238E27FC236}">
                    <a16:creationId xmlns:a16="http://schemas.microsoft.com/office/drawing/2014/main" id="{14E4252B-0A04-45E6-B618-6F7870407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5" y="1072"/>
                <a:ext cx="0" cy="2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6" name="Rectangle 46">
                <a:extLst>
                  <a:ext uri="{FF2B5EF4-FFF2-40B4-BE49-F238E27FC236}">
                    <a16:creationId xmlns:a16="http://schemas.microsoft.com/office/drawing/2014/main" id="{6F36300B-F5EC-40B8-8EBA-2F86ED7DE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899"/>
                <a:ext cx="159" cy="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ADEF2AD-334A-417F-B4BD-11CF7D7629C9}"/>
                </a:ext>
              </a:extLst>
            </p:cNvPr>
            <p:cNvGrpSpPr/>
            <p:nvPr/>
          </p:nvGrpSpPr>
          <p:grpSpPr>
            <a:xfrm>
              <a:off x="8028384" y="4028875"/>
              <a:ext cx="299912" cy="935982"/>
              <a:chOff x="8028384" y="4028875"/>
              <a:chExt cx="299912" cy="935982"/>
            </a:xfrm>
          </p:grpSpPr>
          <p:sp>
            <p:nvSpPr>
              <p:cNvPr id="64" name="Rectangle 30">
                <a:extLst>
                  <a:ext uri="{FF2B5EF4-FFF2-40B4-BE49-F238E27FC236}">
                    <a16:creationId xmlns:a16="http://schemas.microsoft.com/office/drawing/2014/main" id="{DE06E0FB-7A66-4DE7-87EC-F62645B81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8384" y="4293096"/>
                <a:ext cx="252412" cy="239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b="1" dirty="0">
                    <a:solidFill>
                      <a:srgbClr val="0000FF"/>
                    </a:solidFill>
                  </a:rPr>
                  <a:t>－</a:t>
                </a: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5C5A711-66C8-4527-B602-8AA2ED6C0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8384" y="4725144"/>
                <a:ext cx="252412" cy="239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b="1" dirty="0">
                    <a:solidFill>
                      <a:srgbClr val="0000FF"/>
                    </a:solidFill>
                  </a:rPr>
                  <a:t>－</a:t>
                </a:r>
              </a:p>
            </p:txBody>
          </p:sp>
          <p:sp>
            <p:nvSpPr>
              <p:cNvPr id="66" name="Rectangle 46">
                <a:extLst>
                  <a:ext uri="{FF2B5EF4-FFF2-40B4-BE49-F238E27FC236}">
                    <a16:creationId xmlns:a16="http://schemas.microsoft.com/office/drawing/2014/main" id="{3E0BEF4F-D74B-4BF1-836D-834E7306C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009" y="4028875"/>
                <a:ext cx="252412" cy="239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67" name="Rectangle 46">
                <a:extLst>
                  <a:ext uri="{FF2B5EF4-FFF2-40B4-BE49-F238E27FC236}">
                    <a16:creationId xmlns:a16="http://schemas.microsoft.com/office/drawing/2014/main" id="{F586B828-D087-43ED-B473-90779507A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5884" y="4485431"/>
                <a:ext cx="252412" cy="239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1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  <p:bldP spid="62467" grpId="0"/>
      <p:bldP spid="62468" grpId="0"/>
      <p:bldP spid="62475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467544" y="4209251"/>
            <a:ext cx="8280919" cy="178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5000"/>
              </a:spcBef>
              <a:buFontTx/>
              <a:buNone/>
            </a:pP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●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测量线路的频率响应决定系统的低频性能</a:t>
            </a:r>
            <a:r>
              <a:rPr kumimoji="0" lang="en-US" altLang="zh-CN" sz="2000" dirty="0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电荷放大器的</a:t>
            </a:r>
            <a:r>
              <a:rPr kumimoji="0" lang="en-US" altLang="zh-CN" sz="2000" i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R</a:t>
            </a:r>
            <a:r>
              <a:rPr kumimoji="0" lang="en-US" altLang="zh-CN" sz="2000" i="1" baseline="-25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0" lang="zh-CN" altLang="en-US" sz="2000" i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0" lang="en-US" altLang="zh-CN" sz="2000" i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kumimoji="0" lang="en-US" altLang="zh-CN" sz="2000" i="1" baseline="-25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endParaRPr kumimoji="0" lang="zh-CN" altLang="en-US" sz="2000" i="1" baseline="-250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25000"/>
              </a:spcBef>
              <a:buFontTx/>
              <a:buNone/>
            </a:pP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●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系统的高频部分受到力学系统的固有频率限制</a:t>
            </a:r>
            <a:r>
              <a:rPr kumimoji="0" lang="en-US" altLang="zh-CN" sz="2000" dirty="0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机械系统的 </a:t>
            </a:r>
            <a:r>
              <a:rPr kumimoji="0" lang="en-US" altLang="zh-CN" sz="2400" i="1" dirty="0">
                <a:solidFill>
                  <a:srgbClr val="0000FF"/>
                </a:solidFill>
                <a:latin typeface="+mj-lt"/>
                <a:ea typeface="楷体_GB2312" pitchFamily="49" charset="-122"/>
              </a:rPr>
              <a:t>m</a:t>
            </a:r>
            <a:r>
              <a:rPr kumimoji="0" lang="zh-CN" altLang="en-US" sz="2400" i="1" dirty="0">
                <a:solidFill>
                  <a:srgbClr val="0000FF"/>
                </a:solidFill>
                <a:latin typeface="+mj-lt"/>
                <a:ea typeface="楷体_GB2312" pitchFamily="49" charset="-122"/>
              </a:rPr>
              <a:t>，</a:t>
            </a:r>
            <a:r>
              <a:rPr kumimoji="0" lang="en-US" altLang="zh-CN" sz="2400" i="1" dirty="0">
                <a:solidFill>
                  <a:srgbClr val="0000FF"/>
                </a:solidFill>
                <a:latin typeface="+mj-lt"/>
                <a:ea typeface="楷体_GB2312" pitchFamily="49" charset="-122"/>
              </a:rPr>
              <a:t>k</a:t>
            </a:r>
            <a:endParaRPr kumimoji="0" lang="zh-CN" altLang="en-US" sz="2400" i="1" dirty="0">
              <a:solidFill>
                <a:srgbClr val="0000FF"/>
              </a:solidFill>
              <a:latin typeface="+mj-lt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25000"/>
              </a:spcBef>
              <a:buFontTx/>
              <a:buNone/>
            </a:pPr>
            <a:r>
              <a: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●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压电元件的性能则对系统的灵敏度起重要作用</a:t>
            </a:r>
            <a:r>
              <a:rPr kumimoji="0" lang="en-US" altLang="zh-CN" sz="2000" dirty="0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压电系数</a:t>
            </a:r>
            <a:r>
              <a:rPr kumimoji="0" lang="en-US" altLang="zh-CN" sz="2400" i="1" dirty="0">
                <a:solidFill>
                  <a:srgbClr val="0000FF"/>
                </a:solidFill>
                <a:ea typeface="楷体_GB2312" pitchFamily="49" charset="-122"/>
              </a:rPr>
              <a:t>d</a:t>
            </a:r>
            <a:r>
              <a:rPr kumimoji="0" lang="en-US" altLang="zh-CN" sz="2000" i="1" dirty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和质量</a:t>
            </a:r>
            <a:r>
              <a:rPr kumimoji="0" lang="en-US" altLang="zh-CN" sz="2400" i="1" dirty="0">
                <a:solidFill>
                  <a:srgbClr val="0000FF"/>
                </a:solidFill>
                <a:ea typeface="楷体_GB2312" pitchFamily="49" charset="-122"/>
              </a:rPr>
              <a:t>m</a:t>
            </a:r>
            <a:endParaRPr kumimoji="0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49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457328-32F5-44D1-AD64-CDC22DC81D02}" type="slidenum">
              <a:rPr lang="en-US" altLang="zh-CN" sz="1400" smtClean="0"/>
              <a:t>49</a:t>
            </a:fld>
            <a:endParaRPr lang="en-US" altLang="zh-CN" sz="1400"/>
          </a:p>
        </p:txBody>
      </p:sp>
      <p:sp>
        <p:nvSpPr>
          <p:cNvPr id="63499" name="Text Box 7"/>
          <p:cNvSpPr txBox="1">
            <a:spLocks noChangeArrowheads="1"/>
          </p:cNvSpPr>
          <p:nvPr/>
        </p:nvSpPr>
        <p:spPr bwMode="auto">
          <a:xfrm>
            <a:off x="250824" y="1196975"/>
            <a:ext cx="8497639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3.3 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传感器系统频率响应（动态响应）</a:t>
            </a:r>
            <a:r>
              <a:rPr kumimoji="0"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  </a:t>
            </a:r>
            <a:r>
              <a:rPr kumimoji="0" lang="zh-CN" altLang="en-US" sz="28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</a:rPr>
              <a:t>重要</a:t>
            </a:r>
            <a:endParaRPr kumimoji="0" lang="zh-CN" altLang="en-US" sz="2800" dirty="0">
              <a:solidFill>
                <a:srgbClr val="00CC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E14E500-D952-445E-A003-4ABE94D702A8}"/>
              </a:ext>
            </a:extLst>
          </p:cNvPr>
          <p:cNvGrpSpPr/>
          <p:nvPr/>
        </p:nvGrpSpPr>
        <p:grpSpPr>
          <a:xfrm>
            <a:off x="612649" y="2140043"/>
            <a:ext cx="7918702" cy="1308745"/>
            <a:chOff x="612649" y="1922346"/>
            <a:chExt cx="7918702" cy="1308745"/>
          </a:xfrm>
          <a:solidFill>
            <a:schemeClr val="bg1">
              <a:lumMod val="95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CF94D10-DB48-4259-8006-E1123AAF8936}"/>
                </a:ext>
              </a:extLst>
            </p:cNvPr>
            <p:cNvSpPr/>
            <p:nvPr/>
          </p:nvSpPr>
          <p:spPr bwMode="auto">
            <a:xfrm>
              <a:off x="612649" y="1922346"/>
              <a:ext cx="7918702" cy="1308745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273B7CF-9CE8-4A7B-8219-E1506DC8A098}"/>
                </a:ext>
              </a:extLst>
            </p:cNvPr>
            <p:cNvGrpSpPr/>
            <p:nvPr/>
          </p:nvGrpSpPr>
          <p:grpSpPr>
            <a:xfrm>
              <a:off x="675283" y="2070329"/>
              <a:ext cx="7848600" cy="994207"/>
              <a:chOff x="684213" y="2276476"/>
              <a:chExt cx="7848600" cy="994207"/>
            </a:xfrm>
            <a:grpFill/>
          </p:grpSpPr>
          <p:sp>
            <p:nvSpPr>
              <p:cNvPr id="63507" name="Text Box 15"/>
              <p:cNvSpPr txBox="1">
                <a:spLocks noChangeArrowheads="1"/>
              </p:cNvSpPr>
              <p:nvPr/>
            </p:nvSpPr>
            <p:spPr bwMode="auto">
              <a:xfrm>
                <a:off x="963157" y="2663852"/>
                <a:ext cx="873144" cy="4817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000">
                    <a:latin typeface="楷体_GB2312" pitchFamily="49" charset="-122"/>
                    <a:ea typeface="楷体_GB2312" pitchFamily="49" charset="-122"/>
                  </a:rPr>
                  <a:t>a</a:t>
                </a:r>
              </a:p>
            </p:txBody>
          </p:sp>
          <p:sp>
            <p:nvSpPr>
              <p:cNvPr id="63508" name="Text Box 16"/>
              <p:cNvSpPr txBox="1">
                <a:spLocks noChangeArrowheads="1"/>
              </p:cNvSpPr>
              <p:nvPr/>
            </p:nvSpPr>
            <p:spPr bwMode="auto">
              <a:xfrm>
                <a:off x="3079221" y="2673375"/>
                <a:ext cx="404799" cy="4817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000">
                    <a:latin typeface="楷体_GB2312" pitchFamily="49" charset="-122"/>
                    <a:ea typeface="楷体_GB2312" pitchFamily="49" charset="-122"/>
                  </a:rPr>
                  <a:t>s</a:t>
                </a:r>
              </a:p>
            </p:txBody>
          </p:sp>
          <p:sp>
            <p:nvSpPr>
              <p:cNvPr id="63511" name="Text Box 19"/>
              <p:cNvSpPr txBox="1">
                <a:spLocks noChangeArrowheads="1"/>
              </p:cNvSpPr>
              <p:nvPr/>
            </p:nvSpPr>
            <p:spPr bwMode="auto">
              <a:xfrm>
                <a:off x="7610358" y="2771059"/>
                <a:ext cx="676392" cy="4996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000" dirty="0">
                    <a:latin typeface="楷体_GB2312" pitchFamily="49" charset="-122"/>
                    <a:ea typeface="楷体_GB2312" pitchFamily="49" charset="-122"/>
                  </a:rPr>
                  <a:t>U</a:t>
                </a:r>
                <a:r>
                  <a:rPr kumimoji="0" lang="en-US" altLang="zh-CN" sz="2000" baseline="-25000" dirty="0">
                    <a:latin typeface="楷体_GB2312" pitchFamily="49" charset="-122"/>
                    <a:ea typeface="楷体_GB2312" pitchFamily="49" charset="-122"/>
                  </a:rPr>
                  <a:t>L</a:t>
                </a:r>
              </a:p>
            </p:txBody>
          </p:sp>
          <p:sp>
            <p:nvSpPr>
              <p:cNvPr id="63512" name="Text Box 15"/>
              <p:cNvSpPr txBox="1">
                <a:spLocks noChangeArrowheads="1"/>
              </p:cNvSpPr>
              <p:nvPr/>
            </p:nvSpPr>
            <p:spPr bwMode="auto">
              <a:xfrm>
                <a:off x="684213" y="2276476"/>
                <a:ext cx="1233171" cy="5538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000" dirty="0">
                    <a:latin typeface="楷体_GB2312" pitchFamily="49" charset="-122"/>
                    <a:ea typeface="楷体_GB2312" pitchFamily="49" charset="-122"/>
                  </a:rPr>
                  <a:t>加速度</a:t>
                </a:r>
                <a:endParaRPr kumimoji="0" lang="en-US" altLang="zh-CN" sz="2000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3513" name="Text Box 16"/>
              <p:cNvSpPr txBox="1">
                <a:spLocks noChangeArrowheads="1"/>
              </p:cNvSpPr>
              <p:nvPr/>
            </p:nvSpPr>
            <p:spPr bwMode="auto">
              <a:xfrm>
                <a:off x="2916384" y="2276476"/>
                <a:ext cx="792061" cy="5538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000" dirty="0">
                    <a:latin typeface="楷体_GB2312" pitchFamily="49" charset="-122"/>
                    <a:ea typeface="楷体_GB2312" pitchFamily="49" charset="-122"/>
                  </a:rPr>
                  <a:t>形变</a:t>
                </a:r>
                <a:endParaRPr kumimoji="0" lang="en-US" altLang="zh-CN" sz="2000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3515" name="Text Box 16"/>
              <p:cNvSpPr txBox="1">
                <a:spLocks noChangeArrowheads="1"/>
              </p:cNvSpPr>
              <p:nvPr/>
            </p:nvSpPr>
            <p:spPr bwMode="auto">
              <a:xfrm>
                <a:off x="7092703" y="2276476"/>
                <a:ext cx="1440110" cy="5538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000" dirty="0">
                    <a:latin typeface="楷体_GB2312" pitchFamily="49" charset="-122"/>
                    <a:ea typeface="楷体_GB2312" pitchFamily="49" charset="-122"/>
                  </a:rPr>
                  <a:t>输出电压</a:t>
                </a:r>
                <a:endParaRPr kumimoji="0" lang="en-US" altLang="zh-CN" sz="2000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3509" name="Text Box 17"/>
              <p:cNvSpPr txBox="1">
                <a:spLocks noChangeArrowheads="1"/>
              </p:cNvSpPr>
              <p:nvPr/>
            </p:nvSpPr>
            <p:spPr bwMode="auto">
              <a:xfrm>
                <a:off x="5239734" y="2663852"/>
                <a:ext cx="404798" cy="4817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000" dirty="0">
                    <a:latin typeface="楷体_GB2312" pitchFamily="49" charset="-122"/>
                    <a:ea typeface="楷体_GB2312" pitchFamily="49" charset="-122"/>
                  </a:rPr>
                  <a:t>q</a:t>
                </a:r>
              </a:p>
            </p:txBody>
          </p:sp>
          <p:sp>
            <p:nvSpPr>
              <p:cNvPr id="63514" name="Text Box 16"/>
              <p:cNvSpPr txBox="1">
                <a:spLocks noChangeArrowheads="1"/>
              </p:cNvSpPr>
              <p:nvPr/>
            </p:nvSpPr>
            <p:spPr bwMode="auto">
              <a:xfrm>
                <a:off x="5076549" y="2348466"/>
                <a:ext cx="792061" cy="4817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000" dirty="0">
                    <a:latin typeface="楷体_GB2312" pitchFamily="49" charset="-122"/>
                    <a:ea typeface="楷体_GB2312" pitchFamily="49" charset="-122"/>
                  </a:rPr>
                  <a:t>电荷</a:t>
                </a:r>
                <a:endParaRPr kumimoji="0" lang="en-US" altLang="zh-CN" sz="2000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3501" name="Rectangle 9"/>
              <p:cNvSpPr>
                <a:spLocks noChangeArrowheads="1"/>
              </p:cNvSpPr>
              <p:nvPr/>
            </p:nvSpPr>
            <p:spPr bwMode="auto">
              <a:xfrm>
                <a:off x="1688142" y="2536247"/>
                <a:ext cx="1210588" cy="499624"/>
              </a:xfrm>
              <a:prstGeom prst="rect">
                <a:avLst/>
              </a:prstGeom>
              <a:grpFill/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力学系统</a:t>
                </a:r>
              </a:p>
            </p:txBody>
          </p:sp>
          <p:sp>
            <p:nvSpPr>
              <p:cNvPr id="63502" name="Rectangle 10"/>
              <p:cNvSpPr>
                <a:spLocks noChangeArrowheads="1"/>
              </p:cNvSpPr>
              <p:nvPr/>
            </p:nvSpPr>
            <p:spPr bwMode="auto">
              <a:xfrm>
                <a:off x="3794682" y="2531485"/>
                <a:ext cx="1210588" cy="499624"/>
              </a:xfrm>
              <a:prstGeom prst="rect">
                <a:avLst/>
              </a:prstGeom>
              <a:grpFill/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压电元件</a:t>
                </a:r>
              </a:p>
            </p:txBody>
          </p:sp>
          <p:sp>
            <p:nvSpPr>
              <p:cNvPr id="63503" name="Rectangle 11"/>
              <p:cNvSpPr>
                <a:spLocks noChangeArrowheads="1"/>
              </p:cNvSpPr>
              <p:nvPr/>
            </p:nvSpPr>
            <p:spPr bwMode="auto">
              <a:xfrm>
                <a:off x="5877409" y="2531485"/>
                <a:ext cx="1210589" cy="499624"/>
              </a:xfrm>
              <a:prstGeom prst="rect">
                <a:avLst/>
              </a:prstGeom>
              <a:grpFill/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b="1" dirty="0">
                    <a:solidFill>
                      <a:srgbClr val="000000"/>
                    </a:solidFill>
                    <a:latin typeface="楷体_GB2312" pitchFamily="49" charset="-122"/>
                    <a:ea typeface="楷体_GB2312" pitchFamily="49" charset="-122"/>
                  </a:rPr>
                  <a:t>测量电路</a:t>
                </a:r>
              </a:p>
            </p:txBody>
          </p:sp>
          <p:sp>
            <p:nvSpPr>
              <p:cNvPr id="63504" name="Line 12"/>
              <p:cNvSpPr>
                <a:spLocks noChangeShapeType="1"/>
              </p:cNvSpPr>
              <p:nvPr/>
            </p:nvSpPr>
            <p:spPr bwMode="auto">
              <a:xfrm>
                <a:off x="828224" y="2808279"/>
                <a:ext cx="855633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tailEnd type="triangle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3505" name="Line 13"/>
              <p:cNvSpPr>
                <a:spLocks noChangeShapeType="1"/>
              </p:cNvSpPr>
              <p:nvPr/>
            </p:nvSpPr>
            <p:spPr bwMode="auto">
              <a:xfrm>
                <a:off x="2898252" y="2808279"/>
                <a:ext cx="855633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tailEnd type="triangle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3506" name="Line 14"/>
              <p:cNvSpPr>
                <a:spLocks noChangeShapeType="1"/>
              </p:cNvSpPr>
              <p:nvPr/>
            </p:nvSpPr>
            <p:spPr bwMode="auto">
              <a:xfrm>
                <a:off x="5014317" y="2808279"/>
                <a:ext cx="85563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tailEnd type="triangle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3510" name="Line 18"/>
              <p:cNvSpPr>
                <a:spLocks noChangeShapeType="1"/>
              </p:cNvSpPr>
              <p:nvPr/>
            </p:nvSpPr>
            <p:spPr bwMode="auto">
              <a:xfrm>
                <a:off x="7084345" y="2771775"/>
                <a:ext cx="1232451" cy="863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tailEnd type="triangle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B68E6410-79BC-4BBE-9BA5-EE9ABECE056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756051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动态响应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4B5B01-9ADB-40E6-BB52-AA879FC915DD}"/>
              </a:ext>
            </a:extLst>
          </p:cNvPr>
          <p:cNvSpPr/>
          <p:nvPr/>
        </p:nvSpPr>
        <p:spPr>
          <a:xfrm>
            <a:off x="1919886" y="367696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低通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1A10A79-EEF0-46A2-A41C-C9630E35A686}"/>
              </a:ext>
            </a:extLst>
          </p:cNvPr>
          <p:cNvSpPr/>
          <p:nvPr/>
        </p:nvSpPr>
        <p:spPr>
          <a:xfrm>
            <a:off x="3949975" y="367696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线性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924A05D-263A-4006-A144-1588B5ED61B7}"/>
              </a:ext>
            </a:extLst>
          </p:cNvPr>
          <p:cNvSpPr/>
          <p:nvPr/>
        </p:nvSpPr>
        <p:spPr>
          <a:xfrm>
            <a:off x="6034289" y="367696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高通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D146EF-8724-4F78-87E5-4DD7253671D2}"/>
              </a:ext>
            </a:extLst>
          </p:cNvPr>
          <p:cNvSpPr/>
          <p:nvPr/>
        </p:nvSpPr>
        <p:spPr>
          <a:xfrm>
            <a:off x="7364295" y="367696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带通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A100079-E7CA-424B-B767-8B83130AB1EB}"/>
              </a:ext>
            </a:extLst>
          </p:cNvPr>
          <p:cNvSpPr/>
          <p:nvPr/>
        </p:nvSpPr>
        <p:spPr bwMode="auto">
          <a:xfrm>
            <a:off x="612649" y="2082136"/>
            <a:ext cx="7774691" cy="105793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FC9014C-D7DE-4880-906D-43428A1F7E65}"/>
              </a:ext>
            </a:extLst>
          </p:cNvPr>
          <p:cNvSpPr/>
          <p:nvPr/>
        </p:nvSpPr>
        <p:spPr>
          <a:xfrm>
            <a:off x="2947428" y="3676962"/>
            <a:ext cx="380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+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C5AE319-0DCB-48E1-B561-8D3388F38E53}"/>
              </a:ext>
            </a:extLst>
          </p:cNvPr>
          <p:cNvSpPr/>
          <p:nvPr/>
        </p:nvSpPr>
        <p:spPr>
          <a:xfrm>
            <a:off x="5220072" y="3645024"/>
            <a:ext cx="380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+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871CFCE-1458-415A-B25F-A6519B0DA4EB}"/>
              </a:ext>
            </a:extLst>
          </p:cNvPr>
          <p:cNvSpPr/>
          <p:nvPr/>
        </p:nvSpPr>
        <p:spPr>
          <a:xfrm>
            <a:off x="6876256" y="3645024"/>
            <a:ext cx="30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=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357188" y="1785938"/>
            <a:ext cx="828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当在电介质的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极化方向施加电场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，某些电介质在一定方向上将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产生机械</a:t>
            </a:r>
            <a:r>
              <a:rPr lang="zh-CN" altLang="en-US" sz="24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变形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或机械</a:t>
            </a:r>
            <a:r>
              <a:rPr lang="zh-CN" altLang="en-US" sz="24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应力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，当外电场撤去后，变形或应力也随之消失，这种物理现象称为逆压电效应。</a:t>
            </a:r>
          </a:p>
        </p:txBody>
      </p:sp>
      <p:sp>
        <p:nvSpPr>
          <p:cNvPr id="11273" name="Text Box 59"/>
          <p:cNvSpPr txBox="1">
            <a:spLocks noChangeArrowheads="1"/>
          </p:cNvSpPr>
          <p:nvPr/>
        </p:nvSpPr>
        <p:spPr bwMode="auto">
          <a:xfrm>
            <a:off x="428624" y="1214438"/>
            <a:ext cx="5871567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0"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逆压电效应</a:t>
            </a:r>
          </a:p>
        </p:txBody>
      </p:sp>
      <p:sp>
        <p:nvSpPr>
          <p:cNvPr id="60" name="矩形 59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1127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716C33-589C-4680-8E04-5F5871BE18AD}" type="slidenum">
              <a:rPr lang="en-US" altLang="zh-CN" sz="1400" smtClean="0"/>
              <a:t>5</a:t>
            </a:fld>
            <a:endParaRPr lang="en-US" altLang="zh-CN" sz="1400"/>
          </a:p>
        </p:txBody>
      </p:sp>
      <p:pic>
        <p:nvPicPr>
          <p:cNvPr id="11277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986088"/>
            <a:ext cx="669925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DB92A963-E198-4B16-B06A-439FAAA06F6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53911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kumimoji="0"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楷体_GB2312" pitchFamily="49" charset="-122"/>
              </a:rPr>
              <a:t>1 </a:t>
            </a:r>
            <a:r>
              <a:rPr kumimoji="0"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楷体_GB2312" pitchFamily="49" charset="-122"/>
              </a:rPr>
              <a:t>压电效应及压电材料</a:t>
            </a:r>
            <a:endParaRPr lang="zh-CN" altLang="en-US" sz="2800" dirty="0">
              <a:solidFill>
                <a:srgbClr val="C00000"/>
              </a:solidFill>
              <a:latin typeface="黑体" panose="02010609060101010101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323850" y="188913"/>
            <a:ext cx="374332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0"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）力学系统</a:t>
            </a: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574674" y="3672624"/>
            <a:ext cx="7406557" cy="1965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>
                <a:ea typeface="楷体_GB2312" pitchFamily="49" charset="-122"/>
              </a:rPr>
              <a:t>典型的二阶系统：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质量 </a:t>
            </a:r>
            <a:r>
              <a:rPr lang="en-US" altLang="zh-CN" sz="2400" dirty="0">
                <a:solidFill>
                  <a:srgbClr val="0000FF"/>
                </a:solidFill>
                <a:ea typeface="楷体_GB2312" pitchFamily="49" charset="-122"/>
              </a:rPr>
              <a:t>+ 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弹簧 </a:t>
            </a:r>
            <a:r>
              <a:rPr lang="en-US" altLang="zh-CN" sz="2400" dirty="0">
                <a:solidFill>
                  <a:srgbClr val="0000FF"/>
                </a:solidFill>
                <a:ea typeface="楷体_GB2312" pitchFamily="49" charset="-122"/>
              </a:rPr>
              <a:t>+ 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阻尼</a:t>
            </a:r>
            <a:endParaRPr lang="en-US" altLang="zh-CN" sz="2400" dirty="0">
              <a:solidFill>
                <a:srgbClr val="0000FF"/>
              </a:solidFill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ts val="0"/>
              </a:spcBef>
              <a:buFontTx/>
              <a:buNone/>
            </a:pPr>
            <a:r>
              <a:rPr lang="en-US" altLang="zh-CN" sz="2400" dirty="0">
                <a:ea typeface="楷体_GB2312" pitchFamily="49" charset="-122"/>
              </a:rPr>
              <a:t>	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质量 </a:t>
            </a:r>
            <a:r>
              <a:rPr lang="en-US" altLang="zh-CN" sz="2400" dirty="0">
                <a:solidFill>
                  <a:srgbClr val="0000FF"/>
                </a:solidFill>
                <a:ea typeface="楷体_GB2312" pitchFamily="49" charset="-122"/>
              </a:rPr>
              <a:t>vs 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力</a:t>
            </a:r>
            <a:r>
              <a:rPr lang="zh-CN" altLang="en-US" sz="2400" dirty="0">
                <a:ea typeface="楷体_GB2312" pitchFamily="49" charset="-122"/>
              </a:rPr>
              <a:t>：</a:t>
            </a:r>
            <a:r>
              <a:rPr lang="en-US" altLang="zh-CN" sz="2400" b="1" i="1" dirty="0">
                <a:solidFill>
                  <a:srgbClr val="FF9900"/>
                </a:solidFill>
                <a:ea typeface="楷体_GB2312" pitchFamily="49" charset="-122"/>
              </a:rPr>
              <a:t>F = ma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buFontTx/>
              <a:buNone/>
            </a:pPr>
            <a:r>
              <a:rPr lang="en-US" altLang="zh-CN" sz="2400" dirty="0">
                <a:ea typeface="楷体_GB2312" pitchFamily="49" charset="-122"/>
              </a:rPr>
              <a:t>	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弹簧 </a:t>
            </a:r>
            <a:r>
              <a:rPr lang="en-US" altLang="zh-CN" sz="2400" dirty="0">
                <a:solidFill>
                  <a:srgbClr val="0000FF"/>
                </a:solidFill>
                <a:ea typeface="楷体_GB2312" pitchFamily="49" charset="-122"/>
              </a:rPr>
              <a:t>vs 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力</a:t>
            </a:r>
            <a:r>
              <a:rPr lang="zh-CN" altLang="en-US" sz="2400" dirty="0">
                <a:ea typeface="楷体_GB2312" pitchFamily="49" charset="-122"/>
              </a:rPr>
              <a:t>：</a:t>
            </a:r>
            <a:r>
              <a:rPr lang="en-US" altLang="zh-CN" sz="2400" b="1" i="1" dirty="0">
                <a:solidFill>
                  <a:srgbClr val="FF9900"/>
                </a:solidFill>
                <a:ea typeface="楷体_GB2312" pitchFamily="49" charset="-122"/>
              </a:rPr>
              <a:t>F = </a:t>
            </a:r>
            <a:r>
              <a:rPr lang="en-US" altLang="zh-CN" sz="2400" b="1" i="1" dirty="0" err="1">
                <a:solidFill>
                  <a:srgbClr val="FF9900"/>
                </a:solidFill>
                <a:ea typeface="楷体_GB2312" pitchFamily="49" charset="-122"/>
              </a:rPr>
              <a:t>kx</a:t>
            </a:r>
            <a:endParaRPr lang="en-US" altLang="zh-CN" sz="2400" b="1" i="1" dirty="0">
              <a:solidFill>
                <a:srgbClr val="FF9900"/>
              </a:solidFill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ts val="0"/>
              </a:spcBef>
              <a:buFontTx/>
              <a:buNone/>
            </a:pPr>
            <a:r>
              <a:rPr lang="en-US" altLang="zh-CN" sz="2400" dirty="0">
                <a:ea typeface="楷体_GB2312" pitchFamily="49" charset="-122"/>
              </a:rPr>
              <a:t>	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阻尼 </a:t>
            </a:r>
            <a:r>
              <a:rPr lang="en-US" altLang="zh-CN" sz="2400" dirty="0">
                <a:solidFill>
                  <a:srgbClr val="0000FF"/>
                </a:solidFill>
                <a:ea typeface="楷体_GB2312" pitchFamily="49" charset="-122"/>
              </a:rPr>
              <a:t>vs </a:t>
            </a:r>
            <a:r>
              <a:rPr lang="zh-CN" altLang="en-US" sz="2400" dirty="0">
                <a:solidFill>
                  <a:srgbClr val="0000FF"/>
                </a:solidFill>
                <a:ea typeface="楷体_GB2312" pitchFamily="49" charset="-122"/>
              </a:rPr>
              <a:t>力</a:t>
            </a:r>
            <a:r>
              <a:rPr lang="zh-CN" altLang="en-US" sz="2400" dirty="0">
                <a:ea typeface="楷体_GB2312" pitchFamily="49" charset="-122"/>
              </a:rPr>
              <a:t>：</a:t>
            </a:r>
            <a:r>
              <a:rPr lang="en-US" altLang="zh-CN" sz="2400" b="1" i="1" dirty="0">
                <a:solidFill>
                  <a:srgbClr val="FF9900"/>
                </a:solidFill>
                <a:ea typeface="楷体_GB2312" pitchFamily="49" charset="-122"/>
              </a:rPr>
              <a:t>F = </a:t>
            </a:r>
            <a:r>
              <a:rPr lang="en-US" altLang="zh-CN" sz="2400" b="1" i="1" dirty="0" err="1">
                <a:solidFill>
                  <a:srgbClr val="FF9900"/>
                </a:solidFill>
                <a:ea typeface="楷体_GB2312" pitchFamily="49" charset="-122"/>
              </a:rPr>
              <a:t>Cv</a:t>
            </a:r>
            <a:r>
              <a:rPr lang="en-US" altLang="zh-CN" sz="2400" b="1" i="1" dirty="0">
                <a:solidFill>
                  <a:srgbClr val="FF9900"/>
                </a:solidFill>
                <a:ea typeface="楷体_GB2312" pitchFamily="49" charset="-122"/>
              </a:rPr>
              <a:t>  </a:t>
            </a:r>
            <a:r>
              <a:rPr lang="en-US" altLang="zh-CN" sz="2400" b="1" dirty="0">
                <a:solidFill>
                  <a:srgbClr val="FF9900"/>
                </a:solidFill>
                <a:ea typeface="楷体_GB2312" pitchFamily="49" charset="-122"/>
              </a:rPr>
              <a:t> </a:t>
            </a:r>
            <a:r>
              <a:rPr lang="en-US" altLang="zh-CN" sz="2400" dirty="0">
                <a:ea typeface="楷体_GB2312" pitchFamily="49" charset="-122"/>
              </a:rPr>
              <a:t>——</a:t>
            </a:r>
            <a:r>
              <a:rPr lang="zh-CN" altLang="en-US" sz="2400" dirty="0">
                <a:ea typeface="楷体_GB2312" pitchFamily="49" charset="-122"/>
              </a:rPr>
              <a:t>阻尼与速度成正比</a:t>
            </a:r>
            <a:endParaRPr lang="en-US" altLang="zh-CN" sz="2400" dirty="0">
              <a:ea typeface="楷体_GB2312" pitchFamily="49" charset="-122"/>
            </a:endParaRPr>
          </a:p>
        </p:txBody>
      </p:sp>
      <p:sp>
        <p:nvSpPr>
          <p:cNvPr id="6452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6062D5-3DC6-4609-8E70-023DDE6B1218}" type="slidenum">
              <a:rPr lang="en-US" altLang="zh-CN" sz="1400" smtClean="0"/>
              <a:t>50</a:t>
            </a:fld>
            <a:endParaRPr lang="en-US" altLang="zh-CN" sz="14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6BDFEC6-7096-4ED0-A3D8-68B8C585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92" y="847735"/>
            <a:ext cx="3714560" cy="25728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AA720A-26AF-48FE-8579-5610CA6F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96" y="1050609"/>
            <a:ext cx="3491061" cy="250092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F81781-1546-43D1-BC1D-0F1CF132BE8B}"/>
              </a:ext>
            </a:extLst>
          </p:cNvPr>
          <p:cNvGrpSpPr/>
          <p:nvPr/>
        </p:nvGrpSpPr>
        <p:grpSpPr>
          <a:xfrm>
            <a:off x="1619672" y="3420626"/>
            <a:ext cx="7159271" cy="2984288"/>
            <a:chOff x="1034207" y="3404921"/>
            <a:chExt cx="8571758" cy="3369428"/>
          </a:xfrm>
        </p:grpSpPr>
        <p:pic>
          <p:nvPicPr>
            <p:cNvPr id="64572" name="Picture 60" descr="查看源图像">
              <a:extLst>
                <a:ext uri="{FF2B5EF4-FFF2-40B4-BE49-F238E27FC236}">
                  <a16:creationId xmlns:a16="http://schemas.microsoft.com/office/drawing/2014/main" id="{B22080D0-192D-4695-894A-5B68A4F23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07" y="3562918"/>
              <a:ext cx="6721600" cy="3211431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F0A45CE-FC6D-4D85-AB35-768157089013}"/>
                </a:ext>
              </a:extLst>
            </p:cNvPr>
            <p:cNvSpPr/>
            <p:nvPr/>
          </p:nvSpPr>
          <p:spPr>
            <a:xfrm>
              <a:off x="3271679" y="3404921"/>
              <a:ext cx="6334286" cy="114674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9900"/>
                  </a:solidFill>
                </a:rPr>
                <a:t> *</a:t>
              </a:r>
              <a:r>
                <a:rPr lang="zh-CN" altLang="en-US" b="1" dirty="0">
                  <a:solidFill>
                    <a:srgbClr val="FF9900"/>
                  </a:solidFill>
                </a:rPr>
                <a:t>阻尼</a:t>
              </a:r>
              <a:r>
                <a:rPr lang="en-US" altLang="zh-CN" b="1" dirty="0">
                  <a:solidFill>
                    <a:srgbClr val="FF9900"/>
                  </a:solidFill>
                </a:rPr>
                <a:t>(</a:t>
              </a:r>
              <a:r>
                <a:rPr lang="en-US" altLang="zh-CN" dirty="0"/>
                <a:t>damping</a:t>
              </a:r>
              <a:r>
                <a:rPr lang="en-US" altLang="zh-CN" b="1" dirty="0">
                  <a:solidFill>
                    <a:srgbClr val="FF9900"/>
                  </a:solidFill>
                </a:rPr>
                <a:t>)</a:t>
              </a:r>
              <a:r>
                <a:rPr lang="zh-CN" altLang="en-US" b="1" dirty="0">
                  <a:solidFill>
                    <a:srgbClr val="FF9900"/>
                  </a:solidFill>
                </a:rPr>
                <a:t>：减震</a:t>
              </a:r>
              <a:r>
                <a:rPr lang="en-US" altLang="zh-CN" b="1" dirty="0">
                  <a:solidFill>
                    <a:srgbClr val="FF9900"/>
                  </a:solidFill>
                </a:rPr>
                <a:t>—</a:t>
              </a:r>
              <a:r>
                <a:rPr lang="zh-CN" altLang="en-US" b="1" dirty="0"/>
                <a:t>阻止物体继续运动</a:t>
              </a:r>
              <a:endParaRPr lang="en-US" altLang="zh-CN" b="1" dirty="0">
                <a:solidFill>
                  <a:srgbClr val="FF9900"/>
                </a:solidFill>
              </a:endParaRPr>
            </a:p>
            <a:p>
              <a:r>
                <a:rPr lang="zh-CN" altLang="en-US" b="1" dirty="0">
                  <a:solidFill>
                    <a:srgbClr val="FF9900"/>
                  </a:solidFill>
                </a:rPr>
                <a:t>  原因：摩擦力，流体阻力，发热</a:t>
              </a:r>
              <a:endParaRPr lang="en-US" altLang="zh-CN" b="1" dirty="0">
                <a:solidFill>
                  <a:srgbClr val="FF9900"/>
                </a:solidFill>
              </a:endParaRPr>
            </a:p>
            <a:p>
              <a:r>
                <a:rPr lang="zh-CN" altLang="en-US" b="1" dirty="0">
                  <a:solidFill>
                    <a:srgbClr val="FF9900"/>
                  </a:solidFill>
                </a:rPr>
                <a:t>  本质：</a:t>
              </a:r>
              <a:r>
                <a:rPr lang="zh-CN" altLang="en-US" b="1" dirty="0">
                  <a:solidFill>
                    <a:srgbClr val="0000FF"/>
                  </a:solidFill>
                </a:rPr>
                <a:t>能量的消耗</a:t>
              </a: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323850" y="188913"/>
            <a:ext cx="374332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0"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）力学系统</a:t>
            </a: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734910" y="2791869"/>
            <a:ext cx="8097839" cy="214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设：</a:t>
            </a:r>
            <a:r>
              <a:rPr lang="zh-CN" altLang="en-US" sz="2000" b="1" dirty="0">
                <a:ea typeface="楷体_GB2312" pitchFamily="49" charset="-122"/>
              </a:rPr>
              <a:t>被测振动体位移 </a:t>
            </a:r>
            <a:r>
              <a:rPr lang="en-US" altLang="zh-CN" sz="2800" b="1" i="1" dirty="0">
                <a:solidFill>
                  <a:srgbClr val="0000FF"/>
                </a:solidFill>
                <a:ea typeface="楷体_GB2312" pitchFamily="49" charset="-122"/>
              </a:rPr>
              <a:t>x</a:t>
            </a:r>
            <a:r>
              <a:rPr lang="en-US" altLang="zh-CN" sz="2800" b="1" baseline="-25000" dirty="0">
                <a:solidFill>
                  <a:srgbClr val="0000FF"/>
                </a:solidFill>
                <a:ea typeface="楷体_GB2312" pitchFamily="49" charset="-122"/>
              </a:rPr>
              <a:t>0</a:t>
            </a:r>
            <a:r>
              <a:rPr lang="zh-CN" altLang="en-US" sz="2000" b="1" dirty="0">
                <a:ea typeface="楷体_GB2312" pitchFamily="49" charset="-122"/>
              </a:rPr>
              <a:t>，质量块位移</a:t>
            </a:r>
            <a:r>
              <a:rPr lang="en-US" altLang="zh-CN" sz="2800" b="1" i="1" dirty="0" err="1">
                <a:solidFill>
                  <a:srgbClr val="0000FF"/>
                </a:solidFill>
                <a:ea typeface="楷体_GB2312" pitchFamily="49" charset="-122"/>
              </a:rPr>
              <a:t>x</a:t>
            </a:r>
            <a:r>
              <a:rPr lang="en-US" altLang="zh-CN" sz="2800" b="1" i="1" baseline="-25000" dirty="0" err="1">
                <a:solidFill>
                  <a:srgbClr val="0000FF"/>
                </a:solidFill>
                <a:ea typeface="楷体_GB2312" pitchFamily="49" charset="-122"/>
              </a:rPr>
              <a:t>m</a:t>
            </a:r>
            <a:endParaRPr lang="en-US" altLang="zh-CN" sz="2800" b="1" i="1" baseline="-25000" dirty="0">
              <a:solidFill>
                <a:srgbClr val="0000FF"/>
              </a:solidFill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则：</a:t>
            </a:r>
            <a:r>
              <a:rPr lang="zh-CN" altLang="en-US" sz="2000" b="1" dirty="0">
                <a:ea typeface="楷体_GB2312" pitchFamily="49" charset="-122"/>
              </a:rPr>
              <a:t>质量块与被测振动体的</a:t>
            </a:r>
            <a:r>
              <a:rPr lang="zh-CN" altLang="en-US" sz="2000" b="1" dirty="0">
                <a:highlight>
                  <a:srgbClr val="FFFF00"/>
                </a:highlight>
                <a:ea typeface="楷体_GB2312" pitchFamily="49" charset="-122"/>
              </a:rPr>
              <a:t>相对位移</a:t>
            </a:r>
            <a:r>
              <a:rPr lang="zh-CN" altLang="en-US" sz="2000" b="1" dirty="0">
                <a:ea typeface="楷体_GB2312" pitchFamily="49" charset="-122"/>
              </a:rPr>
              <a:t>：</a:t>
            </a:r>
            <a:r>
              <a:rPr lang="en-US" altLang="zh-CN" sz="2800" b="1" i="1" dirty="0">
                <a:solidFill>
                  <a:srgbClr val="0000FF"/>
                </a:solidFill>
                <a:ea typeface="楷体_GB2312" pitchFamily="49" charset="-122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ea typeface="楷体_GB2312" pitchFamily="49" charset="-122"/>
              </a:rPr>
              <a:t>i</a:t>
            </a:r>
            <a:r>
              <a:rPr lang="en-US" altLang="zh-CN" sz="2800" b="1" i="1" dirty="0">
                <a:solidFill>
                  <a:srgbClr val="0000FF"/>
                </a:solidFill>
                <a:ea typeface="楷体_GB2312" pitchFamily="49" charset="-122"/>
              </a:rPr>
              <a:t> = </a:t>
            </a:r>
            <a:r>
              <a:rPr lang="en-US" altLang="zh-CN" sz="2800" b="1" i="1" dirty="0" err="1">
                <a:solidFill>
                  <a:srgbClr val="0000FF"/>
                </a:solidFill>
                <a:ea typeface="楷体_GB2312" pitchFamily="49" charset="-122"/>
              </a:rPr>
              <a:t>x</a:t>
            </a:r>
            <a:r>
              <a:rPr lang="en-US" altLang="zh-CN" sz="2800" b="1" i="1" baseline="-25000" dirty="0" err="1">
                <a:solidFill>
                  <a:srgbClr val="0000FF"/>
                </a:solidFill>
                <a:ea typeface="楷体_GB2312" pitchFamily="49" charset="-122"/>
              </a:rPr>
              <a:t>m</a:t>
            </a:r>
            <a:r>
              <a:rPr lang="en-US" altLang="zh-CN" sz="2800" b="1" i="1" baseline="-25000" dirty="0">
                <a:solidFill>
                  <a:srgbClr val="0000FF"/>
                </a:solidFill>
                <a:ea typeface="楷体_GB2312" pitchFamily="49" charset="-122"/>
              </a:rPr>
              <a:t>  </a:t>
            </a:r>
            <a:r>
              <a:rPr lang="en-US" altLang="zh-CN" sz="2800" b="1" i="1" dirty="0">
                <a:solidFill>
                  <a:srgbClr val="0000FF"/>
                </a:solidFill>
                <a:ea typeface="楷体_GB2312" pitchFamily="49" charset="-122"/>
              </a:rPr>
              <a:t>-  x</a:t>
            </a:r>
            <a:r>
              <a:rPr lang="en-US" altLang="zh-CN" sz="2800" b="1" baseline="-25000" dirty="0">
                <a:solidFill>
                  <a:srgbClr val="0000FF"/>
                </a:solidFill>
                <a:ea typeface="楷体_GB2312" pitchFamily="49" charset="-122"/>
              </a:rPr>
              <a:t>0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ea typeface="楷体_GB2312" pitchFamily="49" charset="-122"/>
              </a:rPr>
              <a:t>        </a:t>
            </a:r>
            <a:r>
              <a:rPr lang="zh-CN" altLang="en-US" sz="2000" b="1" dirty="0">
                <a:solidFill>
                  <a:srgbClr val="FF9900"/>
                </a:solidFill>
                <a:ea typeface="楷体_GB2312" pitchFamily="49" charset="-122"/>
              </a:rPr>
              <a:t>注意：</a:t>
            </a:r>
            <a:r>
              <a:rPr lang="en-US" altLang="zh-CN" sz="2000" b="1" i="1" dirty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lang="en-US" altLang="zh-CN" sz="2800" b="1" i="1" dirty="0">
                <a:solidFill>
                  <a:srgbClr val="0000FF"/>
                </a:solidFill>
                <a:ea typeface="楷体_GB2312" pitchFamily="49" charset="-122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ea typeface="楷体_GB2312" pitchFamily="49" charset="-122"/>
              </a:rPr>
              <a:t>i </a:t>
            </a:r>
            <a:r>
              <a:rPr lang="zh-CN" altLang="en-US" sz="2000" b="1" dirty="0">
                <a:ea typeface="楷体_GB2312" pitchFamily="49" charset="-122"/>
              </a:rPr>
              <a:t>为力学系统输出，输入为被测对象加速度 </a:t>
            </a:r>
            <a:r>
              <a:rPr lang="en-US" altLang="zh-CN" sz="2800" b="1" i="1" dirty="0">
                <a:solidFill>
                  <a:srgbClr val="0000FF"/>
                </a:solidFill>
                <a:ea typeface="楷体_GB2312" pitchFamily="49" charset="-122"/>
              </a:rPr>
              <a:t>a</a:t>
            </a:r>
            <a:r>
              <a:rPr lang="en-US" altLang="zh-CN" sz="2400" b="1" i="1" baseline="-25000" dirty="0">
                <a:solidFill>
                  <a:srgbClr val="0000FF"/>
                </a:solidFill>
                <a:ea typeface="楷体_GB2312" pitchFamily="49" charset="-122"/>
              </a:rPr>
              <a:t>0</a:t>
            </a:r>
            <a:r>
              <a:rPr lang="en-US" altLang="zh-CN" sz="2400" b="1" baseline="-25000" dirty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lang="en-US" altLang="zh-CN" sz="2800" b="1" baseline="-25000" dirty="0">
                <a:solidFill>
                  <a:srgbClr val="0000FF"/>
                </a:solidFill>
                <a:ea typeface="楷体_GB2312" pitchFamily="49" charset="-122"/>
              </a:rPr>
              <a:t>    </a:t>
            </a:r>
            <a:endParaRPr lang="zh-CN" altLang="en-US" sz="2800" b="1" dirty="0">
              <a:solidFill>
                <a:srgbClr val="0000FF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517" name="Object 9"/>
              <p:cNvSpPr txBox="1"/>
              <p:nvPr/>
            </p:nvSpPr>
            <p:spPr bwMode="auto">
              <a:xfrm>
                <a:off x="3563888" y="5052413"/>
                <a:ext cx="3888432" cy="9688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99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1">
                          <a:solidFill>
                            <a:srgbClr val="FF99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b="1" i="1">
                          <a:solidFill>
                            <a:srgbClr val="FF99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zh-CN" altLang="en-US" sz="2400" b="1" i="1">
                          <a:solidFill>
                            <a:srgbClr val="FF99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1" i="1">
                          <a:solidFill>
                            <a:srgbClr val="FF99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9900"/>
                  </a:solidFill>
                </a:endParaRPr>
              </a:p>
            </p:txBody>
          </p:sp>
        </mc:Choice>
        <mc:Fallback>
          <p:sp>
            <p:nvSpPr>
              <p:cNvPr id="6451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3888" y="5052413"/>
                <a:ext cx="3888432" cy="968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2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6062D5-3DC6-4609-8E70-023DDE6B1218}" type="slidenum">
              <a:rPr lang="en-US" altLang="zh-CN" sz="1400" smtClean="0"/>
              <a:t>51</a:t>
            </a:fld>
            <a:endParaRPr lang="en-US" altLang="zh-CN" sz="14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6BDFEC6-7096-4ED0-A3D8-68B8C5858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00" y="836712"/>
            <a:ext cx="3055430" cy="21163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AA720A-26AF-48FE-8579-5610CA6F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224" y="1038257"/>
            <a:ext cx="2776558" cy="198907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66B481C-FA16-4CD8-B4BE-6B08F5EB4B5B}"/>
              </a:ext>
            </a:extLst>
          </p:cNvPr>
          <p:cNvSpPr/>
          <p:nvPr/>
        </p:nvSpPr>
        <p:spPr>
          <a:xfrm>
            <a:off x="727237" y="5194020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根据质量块的受力关系：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D08A17-27AD-4DD6-BB86-C1CFAF5FEB46}"/>
              </a:ext>
            </a:extLst>
          </p:cNvPr>
          <p:cNvSpPr/>
          <p:nvPr/>
        </p:nvSpPr>
        <p:spPr>
          <a:xfrm>
            <a:off x="616327" y="6075617"/>
            <a:ext cx="8291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再将该式转换为输出 </a:t>
            </a:r>
            <a:r>
              <a:rPr lang="en-US" altLang="zh-CN" b="1" i="1" dirty="0">
                <a:solidFill>
                  <a:srgbClr val="0000FF"/>
                </a:solidFill>
              </a:rPr>
              <a:t>x</a:t>
            </a:r>
            <a:r>
              <a:rPr lang="en-US" altLang="zh-CN" b="1" i="1" baseline="-25000" dirty="0">
                <a:solidFill>
                  <a:srgbClr val="0000FF"/>
                </a:solidFill>
              </a:rPr>
              <a:t>i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和输入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0000FF"/>
                </a:solidFill>
              </a:rPr>
              <a:t>a</a:t>
            </a:r>
            <a:r>
              <a:rPr lang="en-US" altLang="zh-CN" sz="1800" b="1" i="1" baseline="-25000" dirty="0">
                <a:solidFill>
                  <a:srgbClr val="0000FF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的关系：得到最终表达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0000FF"/>
                </a:solidFill>
              </a:rPr>
              <a:t>教材</a:t>
            </a:r>
            <a:r>
              <a:rPr lang="en-US" altLang="zh-CN" b="1" dirty="0">
                <a:solidFill>
                  <a:srgbClr val="0000FF"/>
                </a:solidFill>
              </a:rPr>
              <a:t>P106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1E19119-39F3-4695-A5B0-4EFD89049C0D}"/>
              </a:ext>
            </a:extLst>
          </p:cNvPr>
          <p:cNvGrpSpPr/>
          <p:nvPr/>
        </p:nvGrpSpPr>
        <p:grpSpPr>
          <a:xfrm>
            <a:off x="2156903" y="3790625"/>
            <a:ext cx="5253851" cy="2110649"/>
            <a:chOff x="2156903" y="3790625"/>
            <a:chExt cx="5253851" cy="21106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: 圆角 3">
                  <a:extLst>
                    <a:ext uri="{FF2B5EF4-FFF2-40B4-BE49-F238E27FC236}">
                      <a16:creationId xmlns:a16="http://schemas.microsoft.com/office/drawing/2014/main" id="{79BFF14E-758D-48EE-ACE0-DF479F4F8A39}"/>
                    </a:ext>
                  </a:extLst>
                </p:cNvPr>
                <p:cNvSpPr/>
                <p:nvPr/>
              </p:nvSpPr>
              <p:spPr bwMode="auto">
                <a:xfrm>
                  <a:off x="2156903" y="3790625"/>
                  <a:ext cx="5253851" cy="211064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spAutoFit/>
                </a:bodyPr>
                <a:lstStyle/>
                <a:p>
                  <a:pPr eaLnBrk="1" hangingPunct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kumimoji="0" lang="en-US" altLang="zh-C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C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0" lang="zh-CN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kumimoji="0" lang="en-US" altLang="zh-CN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-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CN" sz="24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zh-CN" sz="24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zh-CN" altLang="en-US" sz="24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0" lang="en-US" altLang="zh-CN" sz="2400" b="0" i="1" u="none" strike="noStrike" cap="none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zh-CN" altLang="en-US" sz="2400" b="0" i="1" u="none" strike="noStrike" cap="none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altLang="zh-CN" sz="2400" b="0" i="1" u="none" strike="noStrike" cap="none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kumimoji="0" lang="zh-CN" alt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den>
                        </m:f>
                      </m:oMath>
                    </m:oMathPara>
                  </a14:m>
                  <a:endPara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4" name="矩形: 圆角 3">
                  <a:extLst>
                    <a:ext uri="{FF2B5EF4-FFF2-40B4-BE49-F238E27FC236}">
                      <a16:creationId xmlns:a16="http://schemas.microsoft.com/office/drawing/2014/main" id="{79BFF14E-758D-48EE-ACE0-DF479F4F8A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56903" y="3790625"/>
                  <a:ext cx="5253851" cy="2110649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543FB6A-1332-4850-BD64-06F989F19261}"/>
                </a:ext>
              </a:extLst>
            </p:cNvPr>
            <p:cNvSpPr/>
            <p:nvPr/>
          </p:nvSpPr>
          <p:spPr>
            <a:xfrm>
              <a:off x="2358452" y="3888982"/>
              <a:ext cx="32624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弹性质量阻尼系统传函模型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72536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323850" y="188913"/>
            <a:ext cx="374332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0"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）力学系统</a:t>
            </a: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547566" y="2791492"/>
            <a:ext cx="8589618" cy="59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终式：</a:t>
            </a:r>
            <a:r>
              <a:rPr lang="zh-CN" altLang="en-US" sz="2000" b="1" dirty="0">
                <a:solidFill>
                  <a:srgbClr val="FF9900"/>
                </a:solidFill>
                <a:ea typeface="楷体_GB2312" pitchFamily="49" charset="-122"/>
              </a:rPr>
              <a:t>（注意：</a:t>
            </a:r>
            <a:r>
              <a:rPr lang="en-US" altLang="zh-CN" sz="2000" b="1" i="1" dirty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lang="en-US" altLang="zh-CN" sz="2800" b="1" i="1" dirty="0">
                <a:solidFill>
                  <a:srgbClr val="0000FF"/>
                </a:solidFill>
                <a:ea typeface="楷体_GB2312" pitchFamily="49" charset="-122"/>
              </a:rPr>
              <a:t>x</a:t>
            </a:r>
            <a:r>
              <a:rPr lang="en-US" altLang="zh-CN" sz="2800" b="1" i="1" baseline="-25000" dirty="0">
                <a:solidFill>
                  <a:srgbClr val="0000FF"/>
                </a:solidFill>
                <a:ea typeface="楷体_GB2312" pitchFamily="49" charset="-122"/>
              </a:rPr>
              <a:t>i </a:t>
            </a:r>
            <a:r>
              <a:rPr lang="zh-CN" altLang="en-US" sz="2000" b="1" dirty="0">
                <a:ea typeface="楷体_GB2312" pitchFamily="49" charset="-122"/>
              </a:rPr>
              <a:t>为力学系统输出，即压电元件受力后产生的</a:t>
            </a:r>
            <a:r>
              <a:rPr lang="zh-CN" altLang="en-US" sz="2000" b="1" dirty="0">
                <a:highlight>
                  <a:srgbClr val="FFFF00"/>
                </a:highlight>
                <a:ea typeface="楷体_GB2312" pitchFamily="49" charset="-122"/>
              </a:rPr>
              <a:t>相对变形量</a:t>
            </a:r>
            <a:r>
              <a:rPr lang="zh-CN" altLang="en-US" sz="2000" b="1" dirty="0">
                <a:solidFill>
                  <a:srgbClr val="FF9900"/>
                </a:solidFill>
                <a:ea typeface="楷体_GB2312" pitchFamily="49" charset="-122"/>
              </a:rPr>
              <a:t>）</a:t>
            </a:r>
            <a:r>
              <a:rPr lang="en-US" altLang="zh-CN" sz="2800" b="1" baseline="-25000" dirty="0">
                <a:solidFill>
                  <a:srgbClr val="0000FF"/>
                </a:solidFill>
                <a:ea typeface="楷体_GB2312" pitchFamily="49" charset="-122"/>
              </a:rPr>
              <a:t>     </a:t>
            </a:r>
            <a:endParaRPr lang="zh-CN" altLang="en-US" sz="2800" b="1" dirty="0">
              <a:solidFill>
                <a:srgbClr val="0000FF"/>
              </a:solidFill>
              <a:ea typeface="楷体_GB2312" pitchFamily="49" charset="-122"/>
            </a:endParaRPr>
          </a:p>
        </p:txBody>
      </p:sp>
      <p:sp>
        <p:nvSpPr>
          <p:cNvPr id="6452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6062D5-3DC6-4609-8E70-023DDE6B1218}" type="slidenum">
              <a:rPr lang="en-US" altLang="zh-CN" sz="1400" smtClean="0"/>
              <a:t>52</a:t>
            </a:fld>
            <a:endParaRPr lang="en-US" altLang="zh-CN" sz="14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6BDFEC6-7096-4ED0-A3D8-68B8C585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00" y="836712"/>
            <a:ext cx="3055430" cy="21163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AA720A-26AF-48FE-8579-5610CA6F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001724"/>
            <a:ext cx="2776558" cy="19890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D31BAC-CACA-4D59-B3B9-BD5EC5CA1D48}"/>
              </a:ext>
            </a:extLst>
          </p:cNvPr>
          <p:cNvSpPr/>
          <p:nvPr/>
        </p:nvSpPr>
        <p:spPr>
          <a:xfrm>
            <a:off x="734910" y="375134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力学系统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幅频特性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0AAC10-4DF3-4972-BEA7-25CE7614E099}"/>
                  </a:ext>
                </a:extLst>
              </p:cNvPr>
              <p:cNvSpPr txBox="1"/>
              <p:nvPr/>
            </p:nvSpPr>
            <p:spPr>
              <a:xfrm>
                <a:off x="2185683" y="3547828"/>
                <a:ext cx="4330533" cy="156183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0AAC10-4DF3-4972-BEA7-25CE7614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83" y="3547828"/>
                <a:ext cx="4330533" cy="1561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A08CC0F0-9E97-423B-9F4C-B0D11A7B83BE}"/>
                  </a:ext>
                </a:extLst>
              </p:cNvPr>
              <p:cNvSpPr txBox="1"/>
              <p:nvPr/>
            </p:nvSpPr>
            <p:spPr bwMode="auto">
              <a:xfrm>
                <a:off x="2185683" y="5177834"/>
                <a:ext cx="4330532" cy="1524000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A08CC0F0-9E97-423B-9F4C-B0D11A7B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5683" y="5177834"/>
                <a:ext cx="4330532" cy="152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BF11F32F-9222-4465-8852-486403D71129}"/>
              </a:ext>
            </a:extLst>
          </p:cNvPr>
          <p:cNvSpPr/>
          <p:nvPr/>
        </p:nvSpPr>
        <p:spPr>
          <a:xfrm>
            <a:off x="734910" y="540975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力学系统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相频特性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6368F-2B4E-41B7-A9C4-B7662A1BED6A}"/>
              </a:ext>
            </a:extLst>
          </p:cNvPr>
          <p:cNvGrpSpPr/>
          <p:nvPr/>
        </p:nvGrpSpPr>
        <p:grpSpPr>
          <a:xfrm>
            <a:off x="6958316" y="3627614"/>
            <a:ext cx="1797287" cy="2648286"/>
            <a:chOff x="6958316" y="3627614"/>
            <a:chExt cx="1797287" cy="2648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bject 10">
                  <a:extLst>
                    <a:ext uri="{FF2B5EF4-FFF2-40B4-BE49-F238E27FC236}">
                      <a16:creationId xmlns:a16="http://schemas.microsoft.com/office/drawing/2014/main" id="{8CC8C8B7-755B-4C7F-96C5-66565391B04A}"/>
                    </a:ext>
                  </a:extLst>
                </p:cNvPr>
                <p:cNvSpPr txBox="1"/>
                <p:nvPr/>
              </p:nvSpPr>
              <p:spPr bwMode="auto">
                <a:xfrm>
                  <a:off x="7069519" y="4008358"/>
                  <a:ext cx="1320800" cy="833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𝒌𝒎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8" name="Object 10">
                  <a:extLst>
                    <a:ext uri="{FF2B5EF4-FFF2-40B4-BE49-F238E27FC236}">
                      <a16:creationId xmlns:a16="http://schemas.microsoft.com/office/drawing/2014/main" id="{8CC8C8B7-755B-4C7F-96C5-66565391B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69519" y="4008358"/>
                  <a:ext cx="1320800" cy="8334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11">
                  <a:extLst>
                    <a:ext uri="{FF2B5EF4-FFF2-40B4-BE49-F238E27FC236}">
                      <a16:creationId xmlns:a16="http://schemas.microsoft.com/office/drawing/2014/main" id="{2EB75CC1-5AF9-49DE-A28E-F877A1939D83}"/>
                    </a:ext>
                  </a:extLst>
                </p:cNvPr>
                <p:cNvSpPr txBox="1"/>
                <p:nvPr/>
              </p:nvSpPr>
              <p:spPr bwMode="auto">
                <a:xfrm>
                  <a:off x="7008722" y="5326575"/>
                  <a:ext cx="1300162" cy="949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num>
                              <m:den>
                                <m: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9" name="Object 11">
                  <a:extLst>
                    <a:ext uri="{FF2B5EF4-FFF2-40B4-BE49-F238E27FC236}">
                      <a16:creationId xmlns:a16="http://schemas.microsoft.com/office/drawing/2014/main" id="{2EB75CC1-5AF9-49DE-A28E-F877A1939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08722" y="5326575"/>
                  <a:ext cx="1300162" cy="9493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975ABC4-BB8B-443F-9F5C-31A63C205FC9}"/>
                </a:ext>
              </a:extLst>
            </p:cNvPr>
            <p:cNvSpPr/>
            <p:nvPr/>
          </p:nvSpPr>
          <p:spPr>
            <a:xfrm>
              <a:off x="6958317" y="4989124"/>
              <a:ext cx="15408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CCFF"/>
                  </a:solidFill>
                </a:rPr>
                <a:t>固有角频率</a:t>
              </a:r>
              <a:r>
                <a:rPr lang="en-US" altLang="zh-CN" b="1" dirty="0">
                  <a:solidFill>
                    <a:srgbClr val="00CCFF"/>
                  </a:solidFill>
                </a:rPr>
                <a:t>:</a:t>
              </a:r>
              <a:endParaRPr lang="zh-CN" altLang="en-US" b="1" dirty="0">
                <a:solidFill>
                  <a:srgbClr val="00CCFF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E167565-043C-4492-8689-A9292AEBC4B2}"/>
                </a:ext>
              </a:extLst>
            </p:cNvPr>
            <p:cNvSpPr/>
            <p:nvPr/>
          </p:nvSpPr>
          <p:spPr>
            <a:xfrm>
              <a:off x="6958316" y="3627614"/>
              <a:ext cx="17972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CCFF"/>
                  </a:solidFill>
                </a:rPr>
                <a:t>相对阻尼系数</a:t>
              </a:r>
              <a:r>
                <a:rPr lang="en-US" altLang="zh-CN" b="1" dirty="0">
                  <a:solidFill>
                    <a:srgbClr val="00CCFF"/>
                  </a:solidFill>
                </a:rPr>
                <a:t>:</a:t>
              </a:r>
              <a:endParaRPr lang="zh-CN" altLang="en-US" b="1" dirty="0">
                <a:solidFill>
                  <a:srgbClr val="00CC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004631"/>
      </p:ext>
    </p:extLst>
  </p:cSld>
  <p:clrMapOvr>
    <a:masterClrMapping/>
  </p:clrMapOvr>
  <p:transition spd="slow"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6"/>
          <p:cNvSpPr txBox="1">
            <a:spLocks noChangeArrowheads="1"/>
          </p:cNvSpPr>
          <p:nvPr/>
        </p:nvSpPr>
        <p:spPr bwMode="auto">
          <a:xfrm>
            <a:off x="1534808" y="2020977"/>
            <a:ext cx="2905469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楷体_GB2312" pitchFamily="49" charset="-122"/>
              </a:rPr>
              <a:t>压电元件所受力：</a:t>
            </a:r>
            <a:endParaRPr kumimoji="0" lang="zh-CN" altLang="en-US" sz="2400" dirty="0">
              <a:solidFill>
                <a:srgbClr val="FF000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Object 7"/>
              <p:cNvSpPr txBox="1"/>
              <p:nvPr/>
            </p:nvSpPr>
            <p:spPr bwMode="auto">
              <a:xfrm>
                <a:off x="1141922" y="2587238"/>
                <a:ext cx="2376488" cy="78927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758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1922" y="2587238"/>
                <a:ext cx="2376488" cy="7892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588" name="Text Box 8"/>
          <p:cNvSpPr txBox="1">
            <a:spLocks noChangeArrowheads="1"/>
          </p:cNvSpPr>
          <p:nvPr/>
        </p:nvSpPr>
        <p:spPr bwMode="auto">
          <a:xfrm>
            <a:off x="1534589" y="3158302"/>
            <a:ext cx="3967641" cy="56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i="1" dirty="0" err="1">
                <a:ea typeface="楷体_GB2312" pitchFamily="49" charset="-122"/>
              </a:rPr>
              <a:t>k</a:t>
            </a:r>
            <a:r>
              <a:rPr lang="en-US" altLang="zh-CN" sz="2800" i="1" baseline="-25000" dirty="0" err="1">
                <a:ea typeface="楷体_GB2312" pitchFamily="49" charset="-122"/>
              </a:rPr>
              <a:t>y</a:t>
            </a:r>
            <a:r>
              <a:rPr lang="en-US" altLang="zh-CN" sz="2800" dirty="0">
                <a:ea typeface="楷体_GB2312" pitchFamily="49" charset="-122"/>
              </a:rPr>
              <a:t>——</a:t>
            </a:r>
            <a:r>
              <a:rPr lang="zh-CN" altLang="en-US" sz="2400" dirty="0">
                <a:ea typeface="楷体_GB2312" pitchFamily="49" charset="-122"/>
              </a:rPr>
              <a:t>压电元件弹性系数</a:t>
            </a:r>
          </a:p>
        </p:txBody>
      </p:sp>
      <p:sp>
        <p:nvSpPr>
          <p:cNvPr id="67589" name="Text Box 9"/>
          <p:cNvSpPr txBox="1">
            <a:spLocks noChangeArrowheads="1"/>
          </p:cNvSpPr>
          <p:nvPr/>
        </p:nvSpPr>
        <p:spPr bwMode="auto">
          <a:xfrm>
            <a:off x="250825" y="765175"/>
            <a:ext cx="482441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0"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）力学系统</a:t>
            </a:r>
            <a:r>
              <a:rPr kumimoji="0"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+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压电元件</a:t>
            </a:r>
          </a:p>
        </p:txBody>
      </p:sp>
      <p:sp>
        <p:nvSpPr>
          <p:cNvPr id="67590" name="Text Box 10"/>
          <p:cNvSpPr txBox="1">
            <a:spLocks noChangeArrowheads="1"/>
          </p:cNvSpPr>
          <p:nvPr/>
        </p:nvSpPr>
        <p:spPr bwMode="auto">
          <a:xfrm>
            <a:off x="4703724" y="2020977"/>
            <a:ext cx="2105171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楷体_GB2312" pitchFamily="49" charset="-122"/>
              </a:rPr>
              <a:t>产生的电荷：</a:t>
            </a:r>
            <a:endParaRPr kumimoji="0" lang="zh-CN" altLang="en-US" sz="2400" dirty="0">
              <a:solidFill>
                <a:srgbClr val="FF000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91" name="Object 11"/>
              <p:cNvSpPr txBox="1"/>
              <p:nvPr/>
            </p:nvSpPr>
            <p:spPr bwMode="auto">
              <a:xfrm>
                <a:off x="4303903" y="2639727"/>
                <a:ext cx="4018160" cy="67786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759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3903" y="2639727"/>
                <a:ext cx="4018160" cy="6778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59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D37739-0E0D-481C-99D2-FF995BACE61E}" type="slidenum">
              <a:rPr lang="en-US" altLang="zh-CN" sz="1400" smtClean="0"/>
              <a:t>53</a:t>
            </a:fld>
            <a:endParaRPr lang="en-US" altLang="zh-CN" sz="140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EDD64AA5-CAC5-4241-ABA9-00A8A7443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82" y="1394719"/>
            <a:ext cx="8589618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9900"/>
                </a:solidFill>
                <a:ea typeface="楷体_GB2312" pitchFamily="49" charset="-122"/>
              </a:rPr>
              <a:t>注：</a:t>
            </a:r>
            <a:r>
              <a:rPr lang="en-US" altLang="zh-CN" sz="2400" b="1" i="1" dirty="0">
                <a:solidFill>
                  <a:srgbClr val="0000FF"/>
                </a:solidFill>
                <a:ea typeface="楷体_GB2312" pitchFamily="49" charset="-122"/>
              </a:rPr>
              <a:t> x</a:t>
            </a:r>
            <a:r>
              <a:rPr lang="en-US" altLang="zh-CN" sz="2400" b="1" i="1" baseline="-25000" dirty="0">
                <a:solidFill>
                  <a:srgbClr val="0000FF"/>
                </a:solidFill>
                <a:ea typeface="楷体_GB2312" pitchFamily="49" charset="-122"/>
              </a:rPr>
              <a:t>i </a:t>
            </a:r>
            <a:r>
              <a:rPr lang="zh-CN" altLang="en-US" sz="2400" b="1" dirty="0">
                <a:ea typeface="楷体_GB2312" pitchFamily="49" charset="-122"/>
              </a:rPr>
              <a:t>为力学系统输出，压电元件受力后产生的相对变形量</a:t>
            </a:r>
            <a:r>
              <a:rPr lang="en-US" altLang="zh-CN" sz="2400" b="1" baseline="-25000" dirty="0">
                <a:solidFill>
                  <a:srgbClr val="0000FF"/>
                </a:solidFill>
                <a:ea typeface="楷体_GB2312" pitchFamily="49" charset="-122"/>
              </a:rPr>
              <a:t>     </a:t>
            </a:r>
            <a:endParaRPr lang="zh-CN" altLang="en-US" sz="2400" b="1" dirty="0">
              <a:solidFill>
                <a:srgbClr val="0000FF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C6EA6A-5174-40A2-A3A3-AF91F4107412}"/>
                  </a:ext>
                </a:extLst>
              </p:cNvPr>
              <p:cNvSpPr txBox="1"/>
              <p:nvPr/>
            </p:nvSpPr>
            <p:spPr>
              <a:xfrm>
                <a:off x="1691680" y="4656957"/>
                <a:ext cx="4330533" cy="15581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C6EA6A-5174-40A2-A3A3-AF91F4107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656957"/>
                <a:ext cx="4330533" cy="1558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6">
            <a:extLst>
              <a:ext uri="{FF2B5EF4-FFF2-40B4-BE49-F238E27FC236}">
                <a16:creationId xmlns:a16="http://schemas.microsoft.com/office/drawing/2014/main" id="{F37AAC35-1E9A-4438-8484-291C13C9F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116" y="3885671"/>
            <a:ext cx="518457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楷体_GB2312" pitchFamily="49" charset="-122"/>
              </a:rPr>
              <a:t>力学系统 </a:t>
            </a:r>
            <a:r>
              <a:rPr lang="en-US" altLang="zh-CN" sz="2400" dirty="0">
                <a:solidFill>
                  <a:srgbClr val="FF0000"/>
                </a:solidFill>
                <a:ea typeface="楷体_GB2312" pitchFamily="49" charset="-122"/>
              </a:rPr>
              <a:t>+ </a:t>
            </a:r>
            <a:r>
              <a:rPr lang="zh-CN" altLang="en-US" sz="2400" dirty="0">
                <a:solidFill>
                  <a:srgbClr val="FF0000"/>
                </a:solidFill>
                <a:ea typeface="楷体_GB2312" pitchFamily="49" charset="-122"/>
              </a:rPr>
              <a:t>压电元件的幅频特性：</a:t>
            </a:r>
            <a:endParaRPr kumimoji="0" lang="zh-CN" altLang="en-US" sz="2400" dirty="0">
              <a:solidFill>
                <a:srgbClr val="FF0000"/>
              </a:solidFill>
              <a:ea typeface="楷体_GB2312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8BB563-BAED-46FA-8BAF-35DEDC7B9BCF}"/>
              </a:ext>
            </a:extLst>
          </p:cNvPr>
          <p:cNvGrpSpPr/>
          <p:nvPr/>
        </p:nvGrpSpPr>
        <p:grpSpPr>
          <a:xfrm>
            <a:off x="6697692" y="3613674"/>
            <a:ext cx="1797287" cy="2648286"/>
            <a:chOff x="6958316" y="3627614"/>
            <a:chExt cx="1797287" cy="2648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bject 10">
                  <a:extLst>
                    <a:ext uri="{FF2B5EF4-FFF2-40B4-BE49-F238E27FC236}">
                      <a16:creationId xmlns:a16="http://schemas.microsoft.com/office/drawing/2014/main" id="{C41C3E17-0616-4DC9-A814-A7AA6F024805}"/>
                    </a:ext>
                  </a:extLst>
                </p:cNvPr>
                <p:cNvSpPr txBox="1"/>
                <p:nvPr/>
              </p:nvSpPr>
              <p:spPr bwMode="auto">
                <a:xfrm>
                  <a:off x="7069519" y="4008358"/>
                  <a:ext cx="1320800" cy="833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𝒌𝒎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7" name="Object 10">
                  <a:extLst>
                    <a:ext uri="{FF2B5EF4-FFF2-40B4-BE49-F238E27FC236}">
                      <a16:creationId xmlns:a16="http://schemas.microsoft.com/office/drawing/2014/main" id="{C41C3E17-0616-4DC9-A814-A7AA6F024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69519" y="4008358"/>
                  <a:ext cx="1320800" cy="8334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bject 11">
                  <a:extLst>
                    <a:ext uri="{FF2B5EF4-FFF2-40B4-BE49-F238E27FC236}">
                      <a16:creationId xmlns:a16="http://schemas.microsoft.com/office/drawing/2014/main" id="{F8EE7100-9D1F-46AD-96FA-91EAA87E384D}"/>
                    </a:ext>
                  </a:extLst>
                </p:cNvPr>
                <p:cNvSpPr txBox="1"/>
                <p:nvPr/>
              </p:nvSpPr>
              <p:spPr bwMode="auto">
                <a:xfrm>
                  <a:off x="7008722" y="5326575"/>
                  <a:ext cx="1300162" cy="949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num>
                              <m:den>
                                <m: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8" name="Object 11">
                  <a:extLst>
                    <a:ext uri="{FF2B5EF4-FFF2-40B4-BE49-F238E27FC236}">
                      <a16:creationId xmlns:a16="http://schemas.microsoft.com/office/drawing/2014/main" id="{F8EE7100-9D1F-46AD-96FA-91EAA87E3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08722" y="5326575"/>
                  <a:ext cx="1300162" cy="9493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81FD940-255C-492A-B15A-EA296379DD31}"/>
                </a:ext>
              </a:extLst>
            </p:cNvPr>
            <p:cNvSpPr/>
            <p:nvPr/>
          </p:nvSpPr>
          <p:spPr>
            <a:xfrm>
              <a:off x="6958317" y="4989124"/>
              <a:ext cx="12731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CCFF"/>
                  </a:solidFill>
                </a:rPr>
                <a:t>固有频率</a:t>
              </a:r>
              <a:r>
                <a:rPr lang="en-US" altLang="zh-CN" b="1" dirty="0">
                  <a:solidFill>
                    <a:srgbClr val="00CCFF"/>
                  </a:solidFill>
                </a:rPr>
                <a:t>:</a:t>
              </a:r>
              <a:endParaRPr lang="zh-CN" altLang="en-US" b="1" dirty="0">
                <a:solidFill>
                  <a:srgbClr val="00CCFF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398071F-ABFA-440D-9ECC-0E8B4F37F40A}"/>
                </a:ext>
              </a:extLst>
            </p:cNvPr>
            <p:cNvSpPr/>
            <p:nvPr/>
          </p:nvSpPr>
          <p:spPr>
            <a:xfrm>
              <a:off x="6958316" y="3627614"/>
              <a:ext cx="17972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CCFF"/>
                  </a:solidFill>
                </a:rPr>
                <a:t>相对阻尼系数</a:t>
              </a:r>
              <a:r>
                <a:rPr lang="en-US" altLang="zh-CN" b="1" dirty="0">
                  <a:solidFill>
                    <a:srgbClr val="00CCFF"/>
                  </a:solidFill>
                </a:rPr>
                <a:t>:</a:t>
              </a:r>
              <a:endParaRPr lang="zh-CN" altLang="en-US" b="1" dirty="0">
                <a:solidFill>
                  <a:srgbClr val="00CCFF"/>
                </a:solidFill>
              </a:endParaRPr>
            </a:p>
          </p:txBody>
        </p:sp>
      </p:grpSp>
    </p:spTree>
  </p:cSld>
  <p:clrMapOvr>
    <a:masterClrMapping/>
  </p:clrMapOvr>
  <p:transition spd="slow"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Text Box 6"/>
          <p:cNvSpPr txBox="1">
            <a:spLocks noChangeArrowheads="1"/>
          </p:cNvSpPr>
          <p:nvPr/>
        </p:nvSpPr>
        <p:spPr bwMode="auto">
          <a:xfrm>
            <a:off x="492245" y="1902192"/>
            <a:ext cx="1584176" cy="55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l-GR" altLang="zh-CN" sz="2400" b="1" i="1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ω</a:t>
            </a:r>
            <a:r>
              <a:rPr lang="en-US" altLang="zh-CN" sz="2400" b="1" i="1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&lt;&lt; </a:t>
            </a:r>
            <a:r>
              <a:rPr lang="el-GR" altLang="zh-CN" sz="2400" b="1" i="1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ω</a:t>
            </a:r>
            <a:r>
              <a:rPr lang="en-US" altLang="zh-CN" sz="2400" b="1" baseline="-25000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楷体_GB2312" pitchFamily="49" charset="-122"/>
              </a:rPr>
              <a:t>时</a:t>
            </a:r>
            <a:endParaRPr lang="zh-CN" altLang="el-GR" sz="2400" b="1" dirty="0">
              <a:solidFill>
                <a:srgbClr val="0000FF"/>
              </a:solidFill>
              <a:latin typeface="+mn-lt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3" name="Object 7"/>
              <p:cNvSpPr txBox="1"/>
              <p:nvPr/>
            </p:nvSpPr>
            <p:spPr bwMode="auto">
              <a:xfrm>
                <a:off x="395536" y="2648286"/>
                <a:ext cx="2207549" cy="107664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861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2648286"/>
                <a:ext cx="2207549" cy="10766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61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4450FB-FA13-4C7D-86CC-43FE774D4BD0}" type="slidenum">
              <a:rPr lang="en-US" altLang="zh-CN" sz="1400" smtClean="0"/>
              <a:t>54</a:t>
            </a:fld>
            <a:endParaRPr lang="en-US" altLang="zh-CN" sz="14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0AD07A-7D7B-4E4A-9A89-DE124DF8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550" y="2318203"/>
            <a:ext cx="5168800" cy="40897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8EDDD9F-6B90-4EF3-BC80-DF29D6B75594}"/>
                  </a:ext>
                </a:extLst>
              </p:cNvPr>
              <p:cNvSpPr txBox="1"/>
              <p:nvPr/>
            </p:nvSpPr>
            <p:spPr>
              <a:xfrm>
                <a:off x="2603085" y="344009"/>
                <a:ext cx="4330533" cy="15581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8EDDD9F-6B90-4EF3-BC80-DF29D6B75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085" y="344009"/>
                <a:ext cx="4330533" cy="1558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9">
            <a:extLst>
              <a:ext uri="{FF2B5EF4-FFF2-40B4-BE49-F238E27FC236}">
                <a16:creationId xmlns:a16="http://schemas.microsoft.com/office/drawing/2014/main" id="{674A5961-FB59-46A4-A541-A8AA6A813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519" y="564482"/>
            <a:ext cx="3024336" cy="129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0"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）力学系统</a:t>
            </a:r>
            <a:endParaRPr kumimoji="0" lang="en-US" altLang="zh-CN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   + </a:t>
            </a:r>
            <a:r>
              <a:rPr kumimoji="0"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压电元件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D9126F2-82A4-419E-8CFB-E42EA4879909}"/>
              </a:ext>
            </a:extLst>
          </p:cNvPr>
          <p:cNvGrpSpPr/>
          <p:nvPr/>
        </p:nvGrpSpPr>
        <p:grpSpPr>
          <a:xfrm>
            <a:off x="649021" y="4209714"/>
            <a:ext cx="1797287" cy="2648286"/>
            <a:chOff x="6958316" y="3627614"/>
            <a:chExt cx="1797287" cy="2648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10">
                  <a:extLst>
                    <a:ext uri="{FF2B5EF4-FFF2-40B4-BE49-F238E27FC236}">
                      <a16:creationId xmlns:a16="http://schemas.microsoft.com/office/drawing/2014/main" id="{FCDB35A3-1637-4E45-935C-10207AD8A009}"/>
                    </a:ext>
                  </a:extLst>
                </p:cNvPr>
                <p:cNvSpPr txBox="1"/>
                <p:nvPr/>
              </p:nvSpPr>
              <p:spPr bwMode="auto">
                <a:xfrm>
                  <a:off x="7069519" y="4008358"/>
                  <a:ext cx="1320800" cy="833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𝒌𝒎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9" name="Object 10">
                  <a:extLst>
                    <a:ext uri="{FF2B5EF4-FFF2-40B4-BE49-F238E27FC236}">
                      <a16:creationId xmlns:a16="http://schemas.microsoft.com/office/drawing/2014/main" id="{FCDB35A3-1637-4E45-935C-10207AD8A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69519" y="4008358"/>
                  <a:ext cx="1320800" cy="8334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bject 11">
                  <a:extLst>
                    <a:ext uri="{FF2B5EF4-FFF2-40B4-BE49-F238E27FC236}">
                      <a16:creationId xmlns:a16="http://schemas.microsoft.com/office/drawing/2014/main" id="{15F17A5E-0E69-4BFA-8CE4-0F02F5035046}"/>
                    </a:ext>
                  </a:extLst>
                </p:cNvPr>
                <p:cNvSpPr txBox="1"/>
                <p:nvPr/>
              </p:nvSpPr>
              <p:spPr bwMode="auto">
                <a:xfrm>
                  <a:off x="7008722" y="5326575"/>
                  <a:ext cx="1300162" cy="949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num>
                              <m:den>
                                <m:r>
                                  <a:rPr lang="zh-CN" alt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0" name="Object 11">
                  <a:extLst>
                    <a:ext uri="{FF2B5EF4-FFF2-40B4-BE49-F238E27FC236}">
                      <a16:creationId xmlns:a16="http://schemas.microsoft.com/office/drawing/2014/main" id="{15F17A5E-0E69-4BFA-8CE4-0F02F5035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08722" y="5326575"/>
                  <a:ext cx="1300162" cy="9493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D7768E8-12C3-4FA8-862B-84871F63C2FE}"/>
                </a:ext>
              </a:extLst>
            </p:cNvPr>
            <p:cNvSpPr/>
            <p:nvPr/>
          </p:nvSpPr>
          <p:spPr>
            <a:xfrm>
              <a:off x="6958317" y="4989124"/>
              <a:ext cx="12731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CCFF"/>
                  </a:solidFill>
                </a:rPr>
                <a:t>固有频率</a:t>
              </a:r>
              <a:r>
                <a:rPr lang="en-US" altLang="zh-CN" b="1" dirty="0">
                  <a:solidFill>
                    <a:srgbClr val="00CCFF"/>
                  </a:solidFill>
                </a:rPr>
                <a:t>:</a:t>
              </a:r>
              <a:endParaRPr lang="zh-CN" altLang="en-US" b="1" dirty="0">
                <a:solidFill>
                  <a:srgbClr val="00CCFF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B15561B-342F-41E5-9289-370CA91E66EE}"/>
                </a:ext>
              </a:extLst>
            </p:cNvPr>
            <p:cNvSpPr/>
            <p:nvPr/>
          </p:nvSpPr>
          <p:spPr>
            <a:xfrm>
              <a:off x="6958316" y="3627614"/>
              <a:ext cx="17972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CCFF"/>
                  </a:solidFill>
                </a:rPr>
                <a:t>相对阻尼系数</a:t>
              </a:r>
              <a:r>
                <a:rPr lang="en-US" altLang="zh-CN" b="1" dirty="0">
                  <a:solidFill>
                    <a:srgbClr val="00CCFF"/>
                  </a:solidFill>
                </a:rPr>
                <a:t>:</a:t>
              </a:r>
              <a:endParaRPr lang="zh-CN" altLang="en-US" b="1" dirty="0">
                <a:solidFill>
                  <a:srgbClr val="00CCFF"/>
                </a:solidFill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90E7B154-FCB2-4525-9541-36FA4C917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644" y="404501"/>
            <a:ext cx="2483306" cy="1778992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1254B35-9EF8-4993-AEE6-4F5D5334E013}"/>
              </a:ext>
            </a:extLst>
          </p:cNvPr>
          <p:cNvGrpSpPr/>
          <p:nvPr/>
        </p:nvGrpSpPr>
        <p:grpSpPr>
          <a:xfrm>
            <a:off x="2339752" y="3933334"/>
            <a:ext cx="6462077" cy="2664018"/>
            <a:chOff x="2208905" y="3839596"/>
            <a:chExt cx="6462077" cy="266401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F644684-BAFE-4614-8049-281993860036}"/>
                </a:ext>
              </a:extLst>
            </p:cNvPr>
            <p:cNvSpPr/>
            <p:nvPr/>
          </p:nvSpPr>
          <p:spPr bwMode="auto">
            <a:xfrm>
              <a:off x="2208905" y="3839596"/>
              <a:ext cx="6462077" cy="2664018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69642" name="Group 10"/>
            <p:cNvGrpSpPr/>
            <p:nvPr/>
          </p:nvGrpSpPr>
          <p:grpSpPr bwMode="auto">
            <a:xfrm>
              <a:off x="2659142" y="4306811"/>
              <a:ext cx="5729288" cy="2171701"/>
              <a:chOff x="1021" y="2713"/>
              <a:chExt cx="3609" cy="1368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69648" name="Line 11"/>
              <p:cNvSpPr>
                <a:spLocks noChangeShapeType="1"/>
              </p:cNvSpPr>
              <p:nvPr/>
            </p:nvSpPr>
            <p:spPr bwMode="auto">
              <a:xfrm>
                <a:off x="1021" y="3748"/>
                <a:ext cx="3537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  <a:round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49" name="Line 12"/>
              <p:cNvSpPr>
                <a:spLocks noChangeShapeType="1"/>
              </p:cNvSpPr>
              <p:nvPr/>
            </p:nvSpPr>
            <p:spPr bwMode="auto">
              <a:xfrm flipV="1">
                <a:off x="1021" y="2717"/>
                <a:ext cx="0" cy="1031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  <a:round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69650" name="Line 13"/>
              <p:cNvSpPr>
                <a:spLocks noChangeShapeType="1"/>
              </p:cNvSpPr>
              <p:nvPr/>
            </p:nvSpPr>
            <p:spPr bwMode="auto">
              <a:xfrm flipV="1">
                <a:off x="1021" y="3210"/>
                <a:ext cx="735" cy="538"/>
              </a:xfrm>
              <a:prstGeom prst="line">
                <a:avLst/>
              </a:prstGeom>
              <a:grpFill/>
              <a:ln w="25400">
                <a:solidFill>
                  <a:srgbClr val="FF9900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69651" name="Line 14"/>
              <p:cNvSpPr>
                <a:spLocks noChangeShapeType="1"/>
              </p:cNvSpPr>
              <p:nvPr/>
            </p:nvSpPr>
            <p:spPr bwMode="auto">
              <a:xfrm flipV="1">
                <a:off x="1756" y="3203"/>
                <a:ext cx="1623" cy="7"/>
              </a:xfrm>
              <a:prstGeom prst="line">
                <a:avLst/>
              </a:prstGeom>
              <a:grpFill/>
              <a:ln w="25400">
                <a:solidFill>
                  <a:srgbClr val="FF9900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2" name="Line 15"/>
              <p:cNvSpPr>
                <a:spLocks noChangeShapeType="1"/>
              </p:cNvSpPr>
              <p:nvPr/>
            </p:nvSpPr>
            <p:spPr bwMode="auto">
              <a:xfrm>
                <a:off x="1756" y="3210"/>
                <a:ext cx="0" cy="53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dash"/>
                <a:round/>
              </a:ln>
              <a:extLst/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69653" name="Line 16"/>
              <p:cNvSpPr>
                <a:spLocks noChangeShapeType="1"/>
              </p:cNvSpPr>
              <p:nvPr/>
            </p:nvSpPr>
            <p:spPr bwMode="auto">
              <a:xfrm>
                <a:off x="2861" y="3210"/>
                <a:ext cx="0" cy="53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4" name="Text Box 17"/>
              <p:cNvSpPr txBox="1">
                <a:spLocks noChangeArrowheads="1"/>
              </p:cNvSpPr>
              <p:nvPr/>
            </p:nvSpPr>
            <p:spPr bwMode="auto">
              <a:xfrm>
                <a:off x="1043" y="2713"/>
                <a:ext cx="635" cy="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tx2"/>
                    </a:solidFill>
                    <a:latin typeface="楷体_GB2312" pitchFamily="49" charset="-122"/>
                    <a:ea typeface="楷体_GB2312" pitchFamily="49" charset="-122"/>
                  </a:rPr>
                  <a:t>|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</a:rPr>
                  <a:t>K</a:t>
                </a:r>
                <a:r>
                  <a:rPr lang="en-US" altLang="zh-CN" sz="1800" b="1" i="1" baseline="-25000" dirty="0">
                    <a:solidFill>
                      <a:schemeClr val="tx2"/>
                    </a:solidFill>
                    <a:ea typeface="楷体_GB2312" pitchFamily="49" charset="-122"/>
                  </a:rPr>
                  <a:t>u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</a:rPr>
                  <a:t>(j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 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</a:rPr>
                  <a:t>)|</a:t>
                </a:r>
                <a:endParaRPr lang="en-US" altLang="zh-CN" sz="1800" b="1" i="1" baseline="-25000" dirty="0">
                  <a:solidFill>
                    <a:schemeClr val="tx2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69655" name="Text Box 18"/>
              <p:cNvSpPr txBox="1">
                <a:spLocks noChangeArrowheads="1"/>
              </p:cNvSpPr>
              <p:nvPr/>
            </p:nvSpPr>
            <p:spPr bwMode="auto">
              <a:xfrm>
                <a:off x="1383" y="3793"/>
                <a:ext cx="635" cy="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</a:rPr>
                  <a:t>=1/</a:t>
                </a:r>
                <a:r>
                  <a:rPr lang="el-GR" altLang="zh-CN" sz="1800" b="1" i="1" dirty="0">
                    <a:solidFill>
                      <a:schemeClr val="tx2"/>
                    </a:solidFill>
                    <a:latin typeface="楷体_GB2312" pitchFamily="49" charset="-122"/>
                    <a:ea typeface="楷体_GB2312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="1" i="1" baseline="-25000" dirty="0">
                    <a:solidFill>
                      <a:schemeClr val="tx2"/>
                    </a:solidFill>
                    <a:latin typeface="楷体_GB2312" pitchFamily="49" charset="-122"/>
                    <a:ea typeface="楷体_GB2312" pitchFamily="49" charset="-122"/>
                    <a:cs typeface="Times New Roman" panose="02020603050405020304" pitchFamily="18" charset="0"/>
                  </a:rPr>
                  <a:t>f</a:t>
                </a:r>
                <a:endParaRPr lang="el-GR" altLang="zh-CN" sz="1800" b="1" i="1" baseline="-25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656" name="Text Box 19"/>
              <p:cNvSpPr txBox="1">
                <a:spLocks noChangeArrowheads="1"/>
              </p:cNvSpPr>
              <p:nvPr/>
            </p:nvSpPr>
            <p:spPr bwMode="auto">
              <a:xfrm>
                <a:off x="3379" y="3790"/>
                <a:ext cx="635" cy="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 </a:t>
                </a:r>
                <a:r>
                  <a:rPr lang="en-US" altLang="zh-CN" sz="1800" b="1" i="1" baseline="-25000" dirty="0">
                    <a:solidFill>
                      <a:schemeClr val="tx2"/>
                    </a:solidFill>
                    <a:ea typeface="楷体_GB2312" pitchFamily="49" charset="-122"/>
                  </a:rPr>
                  <a:t>0</a:t>
                </a:r>
                <a:endParaRPr lang="el-GR" altLang="zh-CN" sz="1800" b="1" i="1" baseline="-25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657" name="Text Box 20"/>
              <p:cNvSpPr txBox="1">
                <a:spLocks noChangeArrowheads="1"/>
              </p:cNvSpPr>
              <p:nvPr/>
            </p:nvSpPr>
            <p:spPr bwMode="auto">
              <a:xfrm>
                <a:off x="4303" y="3425"/>
                <a:ext cx="327" cy="2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  <a:endParaRPr lang="el-GR" altLang="zh-CN" sz="1800" b="1" i="1" baseline="-25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658" name="Freeform 21"/>
              <p:cNvSpPr/>
              <p:nvPr/>
            </p:nvSpPr>
            <p:spPr bwMode="auto">
              <a:xfrm>
                <a:off x="3379" y="2946"/>
                <a:ext cx="771" cy="802"/>
              </a:xfrm>
              <a:custGeom>
                <a:avLst/>
                <a:gdLst>
                  <a:gd name="T0" fmla="*/ 0 w 771"/>
                  <a:gd name="T1" fmla="*/ 257 h 802"/>
                  <a:gd name="T2" fmla="*/ 181 w 771"/>
                  <a:gd name="T3" fmla="*/ 212 h 802"/>
                  <a:gd name="T4" fmla="*/ 317 w 771"/>
                  <a:gd name="T5" fmla="*/ 76 h 802"/>
                  <a:gd name="T6" fmla="*/ 363 w 771"/>
                  <a:gd name="T7" fmla="*/ 30 h 802"/>
                  <a:gd name="T8" fmla="*/ 499 w 771"/>
                  <a:gd name="T9" fmla="*/ 257 h 802"/>
                  <a:gd name="T10" fmla="*/ 635 w 771"/>
                  <a:gd name="T11" fmla="*/ 620 h 802"/>
                  <a:gd name="T12" fmla="*/ 771 w 771"/>
                  <a:gd name="T13" fmla="*/ 802 h 80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71"/>
                  <a:gd name="T22" fmla="*/ 0 h 802"/>
                  <a:gd name="T23" fmla="*/ 771 w 771"/>
                  <a:gd name="T24" fmla="*/ 802 h 80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71" h="802">
                    <a:moveTo>
                      <a:pt x="0" y="257"/>
                    </a:moveTo>
                    <a:cubicBezTo>
                      <a:pt x="64" y="249"/>
                      <a:pt x="128" y="242"/>
                      <a:pt x="181" y="212"/>
                    </a:cubicBezTo>
                    <a:cubicBezTo>
                      <a:pt x="234" y="182"/>
                      <a:pt x="287" y="106"/>
                      <a:pt x="317" y="76"/>
                    </a:cubicBezTo>
                    <a:cubicBezTo>
                      <a:pt x="347" y="46"/>
                      <a:pt x="333" y="0"/>
                      <a:pt x="363" y="30"/>
                    </a:cubicBezTo>
                    <a:cubicBezTo>
                      <a:pt x="393" y="60"/>
                      <a:pt x="454" y="159"/>
                      <a:pt x="499" y="257"/>
                    </a:cubicBezTo>
                    <a:cubicBezTo>
                      <a:pt x="544" y="355"/>
                      <a:pt x="590" y="529"/>
                      <a:pt x="635" y="620"/>
                    </a:cubicBezTo>
                    <a:cubicBezTo>
                      <a:pt x="680" y="711"/>
                      <a:pt x="748" y="772"/>
                      <a:pt x="771" y="802"/>
                    </a:cubicBezTo>
                  </a:path>
                </a:pathLst>
              </a:custGeom>
              <a:grpFill/>
              <a:ln w="25400">
                <a:solidFill>
                  <a:srgbClr val="FF9900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59" name="Text Box 22"/>
              <p:cNvSpPr txBox="1">
                <a:spLocks noChangeArrowheads="1"/>
              </p:cNvSpPr>
              <p:nvPr/>
            </p:nvSpPr>
            <p:spPr bwMode="auto">
              <a:xfrm>
                <a:off x="2563" y="3758"/>
                <a:ext cx="635" cy="2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  <a:r>
                  <a:rPr lang="en-US" altLang="zh-CN" sz="1800" b="1" i="1" baseline="-25000" dirty="0">
                    <a:solidFill>
                      <a:schemeClr val="tx2"/>
                    </a:solidFill>
                    <a:ea typeface="楷体_GB2312" pitchFamily="49" charset="-122"/>
                  </a:rPr>
                  <a:t>H</a:t>
                </a:r>
                <a:endParaRPr lang="el-GR" altLang="zh-CN" sz="1800" b="1" i="1" baseline="-25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660" name="Line 23"/>
              <p:cNvSpPr>
                <a:spLocks noChangeShapeType="1"/>
              </p:cNvSpPr>
              <p:nvPr/>
            </p:nvSpPr>
            <p:spPr bwMode="auto">
              <a:xfrm>
                <a:off x="3730" y="2976"/>
                <a:ext cx="0" cy="772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dash"/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61" name="Line 24"/>
              <p:cNvSpPr>
                <a:spLocks noChangeShapeType="1"/>
              </p:cNvSpPr>
              <p:nvPr/>
            </p:nvSpPr>
            <p:spPr bwMode="auto">
              <a:xfrm>
                <a:off x="1791" y="3702"/>
                <a:ext cx="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62" name="Line 25"/>
              <p:cNvSpPr>
                <a:spLocks noChangeShapeType="1"/>
              </p:cNvSpPr>
              <p:nvPr/>
            </p:nvSpPr>
            <p:spPr bwMode="auto">
              <a:xfrm>
                <a:off x="1837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63" name="Line 26"/>
              <p:cNvSpPr>
                <a:spLocks noChangeShapeType="1"/>
              </p:cNvSpPr>
              <p:nvPr/>
            </p:nvSpPr>
            <p:spPr bwMode="auto">
              <a:xfrm>
                <a:off x="1927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64" name="Line 27"/>
              <p:cNvSpPr>
                <a:spLocks noChangeShapeType="1"/>
              </p:cNvSpPr>
              <p:nvPr/>
            </p:nvSpPr>
            <p:spPr bwMode="auto">
              <a:xfrm>
                <a:off x="2018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65" name="Line 28"/>
              <p:cNvSpPr>
                <a:spLocks noChangeShapeType="1"/>
              </p:cNvSpPr>
              <p:nvPr/>
            </p:nvSpPr>
            <p:spPr bwMode="auto">
              <a:xfrm>
                <a:off x="2109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66" name="Line 29"/>
              <p:cNvSpPr>
                <a:spLocks noChangeShapeType="1"/>
              </p:cNvSpPr>
              <p:nvPr/>
            </p:nvSpPr>
            <p:spPr bwMode="auto">
              <a:xfrm>
                <a:off x="2199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67" name="Line 30"/>
              <p:cNvSpPr>
                <a:spLocks noChangeShapeType="1"/>
              </p:cNvSpPr>
              <p:nvPr/>
            </p:nvSpPr>
            <p:spPr bwMode="auto">
              <a:xfrm>
                <a:off x="2290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68" name="Line 31"/>
              <p:cNvSpPr>
                <a:spLocks noChangeShapeType="1"/>
              </p:cNvSpPr>
              <p:nvPr/>
            </p:nvSpPr>
            <p:spPr bwMode="auto">
              <a:xfrm>
                <a:off x="2381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69" name="Line 32"/>
              <p:cNvSpPr>
                <a:spLocks noChangeShapeType="1"/>
              </p:cNvSpPr>
              <p:nvPr/>
            </p:nvSpPr>
            <p:spPr bwMode="auto">
              <a:xfrm>
                <a:off x="2471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70" name="Line 33"/>
              <p:cNvSpPr>
                <a:spLocks noChangeShapeType="1"/>
              </p:cNvSpPr>
              <p:nvPr/>
            </p:nvSpPr>
            <p:spPr bwMode="auto">
              <a:xfrm>
                <a:off x="2562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71" name="Line 34"/>
              <p:cNvSpPr>
                <a:spLocks noChangeShapeType="1"/>
              </p:cNvSpPr>
              <p:nvPr/>
            </p:nvSpPr>
            <p:spPr bwMode="auto">
              <a:xfrm>
                <a:off x="2653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672" name="Line 35"/>
              <p:cNvSpPr>
                <a:spLocks noChangeShapeType="1"/>
              </p:cNvSpPr>
              <p:nvPr/>
            </p:nvSpPr>
            <p:spPr bwMode="auto">
              <a:xfrm>
                <a:off x="2743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250825" y="1052513"/>
            <a:ext cx="6839702" cy="94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）系统总体：力学系统</a:t>
            </a: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+ 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压电元件 </a:t>
            </a: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+ 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放大器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4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F12535-B3C7-4704-A53C-E2FD0DB98D00}" type="slidenum">
              <a:rPr lang="en-US" altLang="zh-CN" sz="1400" smtClean="0"/>
              <a:t>55</a:t>
            </a:fld>
            <a:endParaRPr lang="en-US" altLang="zh-CN" sz="1400"/>
          </a:p>
        </p:txBody>
      </p:sp>
      <p:sp>
        <p:nvSpPr>
          <p:cNvPr id="39" name="矩形 38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C0EEF9E8-7334-4B77-A950-089F600F421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819542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传感器系统频率响应（动态响应）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2AD1EF9-7EA1-4042-81B1-BE1CFA39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65" y="1840224"/>
            <a:ext cx="3123678" cy="190595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45" name="Group 14">
            <a:extLst>
              <a:ext uri="{FF2B5EF4-FFF2-40B4-BE49-F238E27FC236}">
                <a16:creationId xmlns:a16="http://schemas.microsoft.com/office/drawing/2014/main" id="{FE0C404A-0A4C-4D34-9002-D7A3F8023235}"/>
              </a:ext>
            </a:extLst>
          </p:cNvPr>
          <p:cNvGrpSpPr/>
          <p:nvPr/>
        </p:nvGrpSpPr>
        <p:grpSpPr bwMode="auto">
          <a:xfrm>
            <a:off x="5336144" y="1582745"/>
            <a:ext cx="3402401" cy="2499386"/>
            <a:chOff x="430" y="2651"/>
            <a:chExt cx="1951" cy="1235"/>
          </a:xfrm>
        </p:grpSpPr>
        <p:grpSp>
          <p:nvGrpSpPr>
            <p:cNvPr id="46" name="Group 15">
              <a:extLst>
                <a:ext uri="{FF2B5EF4-FFF2-40B4-BE49-F238E27FC236}">
                  <a16:creationId xmlns:a16="http://schemas.microsoft.com/office/drawing/2014/main" id="{A7EB1A1F-913F-43B1-90AF-5BAB3E4B42C9}"/>
                </a:ext>
              </a:extLst>
            </p:cNvPr>
            <p:cNvGrpSpPr/>
            <p:nvPr/>
          </p:nvGrpSpPr>
          <p:grpSpPr bwMode="auto">
            <a:xfrm>
              <a:off x="558" y="2952"/>
              <a:ext cx="1551" cy="660"/>
              <a:chOff x="422" y="2952"/>
              <a:chExt cx="1551" cy="660"/>
            </a:xfrm>
          </p:grpSpPr>
          <p:sp>
            <p:nvSpPr>
              <p:cNvPr id="51" name="Line 16">
                <a:extLst>
                  <a:ext uri="{FF2B5EF4-FFF2-40B4-BE49-F238E27FC236}">
                    <a16:creationId xmlns:a16="http://schemas.microsoft.com/office/drawing/2014/main" id="{0B22BC34-9C74-4E31-A520-BABA35AA1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" y="3612"/>
                <a:ext cx="154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E922B36F-49E2-4935-B34C-6513F732F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2" y="2952"/>
                <a:ext cx="9" cy="6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18">
                <a:extLst>
                  <a:ext uri="{FF2B5EF4-FFF2-40B4-BE49-F238E27FC236}">
                    <a16:creationId xmlns:a16="http://schemas.microsoft.com/office/drawing/2014/main" id="{48426A9E-F54D-4BAE-A2DC-6C2BEC4EF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1" y="3067"/>
                <a:ext cx="362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19">
                <a:extLst>
                  <a:ext uri="{FF2B5EF4-FFF2-40B4-BE49-F238E27FC236}">
                    <a16:creationId xmlns:a16="http://schemas.microsoft.com/office/drawing/2014/main" id="{649CA11C-EC7C-4F07-AF83-2B57137576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9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55" name="Line 20">
                <a:extLst>
                  <a:ext uri="{FF2B5EF4-FFF2-40B4-BE49-F238E27FC236}">
                    <a16:creationId xmlns:a16="http://schemas.microsoft.com/office/drawing/2014/main" id="{16C6488B-97E4-495B-8952-165B112C3F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" y="3067"/>
                <a:ext cx="0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56" name="Line 21">
                <a:extLst>
                  <a:ext uri="{FF2B5EF4-FFF2-40B4-BE49-F238E27FC236}">
                    <a16:creationId xmlns:a16="http://schemas.microsoft.com/office/drawing/2014/main" id="{A139A881-EF3C-44F2-A1E5-946965D1D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8" y="3067"/>
                <a:ext cx="0" cy="5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7" name="Text Box 22">
              <a:extLst>
                <a:ext uri="{FF2B5EF4-FFF2-40B4-BE49-F238E27FC236}">
                  <a16:creationId xmlns:a16="http://schemas.microsoft.com/office/drawing/2014/main" id="{42B24A22-0D1C-4557-AFC1-860F9AA3D4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" y="2651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|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000" i="1" baseline="-25000" dirty="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(j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)|</a:t>
              </a:r>
              <a:endParaRPr lang="en-US" altLang="zh-CN" sz="2000" i="1" baseline="-25000" dirty="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  <p:sp>
          <p:nvSpPr>
            <p:cNvPr id="48" name="Text Box 23">
              <a:extLst>
                <a:ext uri="{FF2B5EF4-FFF2-40B4-BE49-F238E27FC236}">
                  <a16:creationId xmlns:a16="http://schemas.microsoft.com/office/drawing/2014/main" id="{793F339E-0CF7-4D13-8A72-F00C4EE6B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" y="3571"/>
              <a:ext cx="635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r>
                <a:rPr lang="en-US" altLang="zh-CN" sz="1400" i="1" dirty="0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L</a:t>
              </a:r>
              <a:r>
                <a:rPr lang="en-US" altLang="zh-CN" sz="2000" i="1" dirty="0">
                  <a:solidFill>
                    <a:schemeClr val="tx2"/>
                  </a:solidFill>
                  <a:ea typeface="楷体_GB2312" pitchFamily="49" charset="-122"/>
                </a:rPr>
                <a:t>=1/</a:t>
              </a:r>
              <a:r>
                <a:rPr lang="el-GR" altLang="zh-CN" sz="2000" i="1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τ</a:t>
              </a:r>
              <a:endParaRPr lang="el-GR" altLang="zh-CN" sz="2000" i="1" baseline="-250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Text Box 24">
              <a:extLst>
                <a:ext uri="{FF2B5EF4-FFF2-40B4-BE49-F238E27FC236}">
                  <a16:creationId xmlns:a16="http://schemas.microsoft.com/office/drawing/2014/main" id="{F2B065D9-663B-4121-A744-E55F5A63B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3563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  <a:sym typeface="Symbol" panose="05050102010706020507" pitchFamily="18" charset="2"/>
                </a:rPr>
                <a:t></a:t>
              </a:r>
              <a:endParaRPr lang="el-GR" altLang="zh-CN" sz="2000" i="1" baseline="-25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25">
              <a:extLst>
                <a:ext uri="{FF2B5EF4-FFF2-40B4-BE49-F238E27FC236}">
                  <a16:creationId xmlns:a16="http://schemas.microsoft.com/office/drawing/2014/main" id="{B4130BAD-DD6C-42FE-84EE-9149A40B7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" y="3200"/>
              <a:ext cx="635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K</a:t>
              </a:r>
              <a:r>
                <a:rPr lang="en-US" altLang="zh-CN" sz="2000" i="1" baseline="-25000">
                  <a:solidFill>
                    <a:schemeClr val="tx2"/>
                  </a:solidFill>
                  <a:ea typeface="楷体_GB2312" pitchFamily="49" charset="-122"/>
                </a:rPr>
                <a:t>u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(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  <a:cs typeface="Times New Roman" panose="02020603050405020304" pitchFamily="18" charset="0"/>
                </a:rPr>
                <a:t>∞</a:t>
              </a:r>
              <a:r>
                <a:rPr lang="en-US" altLang="zh-CN" sz="2000" i="1">
                  <a:solidFill>
                    <a:schemeClr val="tx2"/>
                  </a:solidFill>
                  <a:ea typeface="楷体_GB2312" pitchFamily="49" charset="-122"/>
                </a:rPr>
                <a:t>)</a:t>
              </a:r>
              <a:endParaRPr lang="en-US" altLang="zh-CN" sz="2000" i="1" baseline="-25000">
                <a:solidFill>
                  <a:schemeClr val="tx2"/>
                </a:solidFill>
                <a:ea typeface="楷体_GB2312" pitchFamily="49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9D769A4-838E-4635-8D2B-DB503A382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311" y="2488990"/>
            <a:ext cx="596678" cy="5973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0B827F-DCE6-413C-B16D-6FBDCB18E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181" y="4780628"/>
            <a:ext cx="723732" cy="46245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250824" y="1052513"/>
            <a:ext cx="7633543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）系统输出电压和加速度的关系</a:t>
            </a: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电荷放大器</a:t>
            </a: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40" name="Object 8"/>
              <p:cNvSpPr txBox="1"/>
              <p:nvPr/>
            </p:nvSpPr>
            <p:spPr bwMode="auto">
              <a:xfrm>
                <a:off x="1110416" y="2249020"/>
                <a:ext cx="6965950" cy="208756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   =</m:t>
                      </m:r>
                      <m:f>
                        <m:fPr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ad>
                            <m:radPr>
                              <m:degHide m:val="on"/>
                              <m:ctrlP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CN" altLang="en-US" b="1" i="1" smtClean="0">
                          <a:solidFill>
                            <a:srgbClr val="FF99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b>
                        <m:sSubPr>
                          <m:ctrlPr>
                            <a:rPr lang="zh-CN" altLang="en-US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sub>
                      </m:sSub>
                      <m:f>
                        <m:fPr>
                          <m:ctrlP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𝝎𝝉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𝝎𝝉</m:t>
                              </m:r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  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9640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0416" y="2249020"/>
                <a:ext cx="6965950" cy="2087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643" name="Text Box 7"/>
          <p:cNvSpPr txBox="1">
            <a:spLocks noChangeArrowheads="1"/>
          </p:cNvSpPr>
          <p:nvPr/>
        </p:nvSpPr>
        <p:spPr bwMode="auto">
          <a:xfrm>
            <a:off x="815868" y="1643102"/>
            <a:ext cx="2232025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楷体_GB2312" pitchFamily="49" charset="-122"/>
                <a:ea typeface="楷体_GB2312" pitchFamily="49" charset="-122"/>
              </a:rPr>
              <a:t>系统的幅频特性</a:t>
            </a:r>
          </a:p>
        </p:txBody>
      </p:sp>
      <p:sp>
        <p:nvSpPr>
          <p:cNvPr id="69644" name="Text Box 7"/>
          <p:cNvSpPr txBox="1">
            <a:spLocks noChangeArrowheads="1"/>
          </p:cNvSpPr>
          <p:nvPr/>
        </p:nvSpPr>
        <p:spPr bwMode="auto">
          <a:xfrm>
            <a:off x="779602" y="4347370"/>
            <a:ext cx="3792398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latin typeface="楷体_GB2312" pitchFamily="49" charset="-122"/>
                <a:ea typeface="楷体_GB2312" pitchFamily="49" charset="-122"/>
              </a:rPr>
              <a:t>以</a:t>
            </a:r>
            <a:r>
              <a:rPr kumimoji="0" lang="el-GR" altLang="zh-CN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  <a:cs typeface="Arial" panose="020B0604020202020204" pitchFamily="34" charset="0"/>
              </a:rPr>
              <a:t>ω</a:t>
            </a:r>
            <a:r>
              <a:rPr kumimoji="0" lang="el-GR" altLang="zh-CN" sz="2000" b="1" baseline="-25000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  <a:cs typeface="Arial" panose="020B0604020202020204" pitchFamily="34" charset="0"/>
              </a:rPr>
              <a:t>0</a:t>
            </a:r>
            <a:r>
              <a:rPr kumimoji="0" lang="el-GR" altLang="zh-CN" sz="2000" b="1" baseline="30000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kumimoji="0" lang="en-US" altLang="zh-CN" sz="2000" b="1" dirty="0">
                <a:solidFill>
                  <a:srgbClr val="00CCFF"/>
                </a:solidFill>
                <a:latin typeface="楷体_GB2312" pitchFamily="49" charset="-122"/>
                <a:ea typeface="楷体_GB2312" pitchFamily="49" charset="-122"/>
                <a:cs typeface="Arial" panose="020B0604020202020204" pitchFamily="34" charset="0"/>
              </a:rPr>
              <a:t>=k/m</a:t>
            </a:r>
            <a:r>
              <a:rPr kumimoji="0" lang="zh-CN" altLang="en-US" sz="2000" b="1" dirty="0">
                <a:latin typeface="楷体_GB2312" pitchFamily="49" charset="-122"/>
                <a:ea typeface="楷体_GB2312" pitchFamily="49" charset="-122"/>
                <a:cs typeface="Arial" panose="020B0604020202020204" pitchFamily="34" charset="0"/>
              </a:rPr>
              <a:t>代入上式得：</a:t>
            </a:r>
            <a:r>
              <a:rPr kumimoji="0" lang="zh-CN" altLang="en-US" sz="2000" b="1" dirty="0">
                <a:latin typeface="楷体_GB2312" pitchFamily="49" charset="-122"/>
                <a:ea typeface="楷体_GB2312" pitchFamily="49" charset="-122"/>
              </a:rPr>
              <a:t>   </a:t>
            </a:r>
          </a:p>
        </p:txBody>
      </p:sp>
      <p:sp>
        <p:nvSpPr>
          <p:cNvPr id="6964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F12535-B3C7-4704-A53C-E2FD0DB98D00}" type="slidenum">
              <a:rPr lang="en-US" altLang="zh-CN" sz="1400" smtClean="0"/>
              <a:t>56</a:t>
            </a:fld>
            <a:endParaRPr lang="en-US" altLang="zh-CN" sz="1400"/>
          </a:p>
        </p:txBody>
      </p:sp>
      <p:sp>
        <p:nvSpPr>
          <p:cNvPr id="39" name="矩形 38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8">
                <a:extLst>
                  <a:ext uri="{FF2B5EF4-FFF2-40B4-BE49-F238E27FC236}">
                    <a16:creationId xmlns:a16="http://schemas.microsoft.com/office/drawing/2014/main" id="{B678E9D9-1769-4941-92E1-665CD3D32F47}"/>
                  </a:ext>
                </a:extLst>
              </p:cNvPr>
              <p:cNvSpPr txBox="1"/>
              <p:nvPr/>
            </p:nvSpPr>
            <p:spPr bwMode="auto">
              <a:xfrm>
                <a:off x="539552" y="5013176"/>
                <a:ext cx="8508661" cy="117069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zh-CN" alt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𝟑𝟑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CN" alt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sSup>
                                <m:sSup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  <m:sup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>
                        <m:fPr>
                          <m:ctrlP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𝝎𝝉</m:t>
                              </m:r>
                              <m:sSup>
                                <m:sSupPr>
                                  <m:ctrlPr>
                                    <a:rPr lang="zh-CN" alt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CN" alt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  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71" name="Object 8">
                <a:extLst>
                  <a:ext uri="{FF2B5EF4-FFF2-40B4-BE49-F238E27FC236}">
                    <a16:creationId xmlns:a16="http://schemas.microsoft.com/office/drawing/2014/main" id="{B678E9D9-1769-4941-92E1-665CD3D3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5013176"/>
                <a:ext cx="8508661" cy="1170693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>
            <a:extLst>
              <a:ext uri="{FF2B5EF4-FFF2-40B4-BE49-F238E27FC236}">
                <a16:creationId xmlns:a16="http://schemas.microsoft.com/office/drawing/2014/main" id="{FEB1E7DD-6A09-4962-A8EA-DF9DBA1D14E9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819542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3.3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传感器系统频率响应（动态响应）</a:t>
            </a:r>
          </a:p>
        </p:txBody>
      </p:sp>
    </p:spTree>
    <p:extLst>
      <p:ext uri="{BB962C8B-B14F-4D97-AF65-F5344CB8AC3E}">
        <p14:creationId xmlns:p14="http://schemas.microsoft.com/office/powerpoint/2010/main" val="2859878192"/>
      </p:ext>
    </p:extLst>
  </p:cSld>
  <p:clrMapOvr>
    <a:masterClrMapping/>
  </p:clrMapOvr>
  <p:transition spd="slow"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263746" y="1066316"/>
            <a:ext cx="3869928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4.1 </a:t>
            </a:r>
            <a:r>
              <a:rPr kumimoji="0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频率响应误差分析</a:t>
            </a:r>
          </a:p>
        </p:txBody>
      </p:sp>
      <p:sp>
        <p:nvSpPr>
          <p:cNvPr id="6964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F12535-B3C7-4704-A53C-E2FD0DB98D00}" type="slidenum">
              <a:rPr lang="en-US" altLang="zh-CN" sz="1400" smtClean="0"/>
              <a:t>57</a:t>
            </a:fld>
            <a:endParaRPr lang="en-US" altLang="zh-CN" sz="1400"/>
          </a:p>
        </p:txBody>
      </p:sp>
      <p:sp>
        <p:nvSpPr>
          <p:cNvPr id="39" name="矩形 38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C0EEF9E8-7334-4B77-A950-089F600F421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706192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压电传感器系统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误差分析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8">
                <a:extLst>
                  <a:ext uri="{FF2B5EF4-FFF2-40B4-BE49-F238E27FC236}">
                    <a16:creationId xmlns:a16="http://schemas.microsoft.com/office/drawing/2014/main" id="{B678E9D9-1769-4941-92E1-665CD3D32F47}"/>
                  </a:ext>
                </a:extLst>
              </p:cNvPr>
              <p:cNvSpPr txBox="1"/>
              <p:nvPr/>
            </p:nvSpPr>
            <p:spPr bwMode="auto">
              <a:xfrm>
                <a:off x="461686" y="1634104"/>
                <a:ext cx="8508661" cy="117069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𝟑𝟑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>
                        <m:fPr>
                          <m:ctrlP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𝝎𝝉</m:t>
                              </m:r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  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1" name="Object 8">
                <a:extLst>
                  <a:ext uri="{FF2B5EF4-FFF2-40B4-BE49-F238E27FC236}">
                    <a16:creationId xmlns:a16="http://schemas.microsoft.com/office/drawing/2014/main" id="{B678E9D9-1769-4941-92E1-665CD3D3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686" y="1634104"/>
                <a:ext cx="8508661" cy="11706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9">
            <a:extLst>
              <a:ext uri="{FF2B5EF4-FFF2-40B4-BE49-F238E27FC236}">
                <a16:creationId xmlns:a16="http://schemas.microsoft.com/office/drawing/2014/main" id="{C2B94E2F-CFA8-4BDF-A2EC-70C8AB072B63}"/>
              </a:ext>
            </a:extLst>
          </p:cNvPr>
          <p:cNvSpPr txBox="1"/>
          <p:nvPr/>
        </p:nvSpPr>
        <p:spPr bwMode="auto">
          <a:xfrm>
            <a:off x="6665260" y="2872461"/>
            <a:ext cx="1764365" cy="541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noAutofit/>
          </a:bodyPr>
          <a:lstStyle/>
          <a:p>
            <a:r>
              <a:rPr lang="zh-CN" altLang="en-US" b="1" dirty="0"/>
              <a:t>与振动加速度频率无关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E49C4776-3BD6-4C81-B0D7-7273AA7D6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792" y="2791528"/>
            <a:ext cx="2454130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中频：</a:t>
            </a:r>
            <a:endParaRPr kumimoji="0" lang="en-US" altLang="zh-CN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F803961-6081-4F56-A26D-ED49F327A0CE}"/>
                  </a:ext>
                </a:extLst>
              </p:cNvPr>
              <p:cNvSpPr/>
              <p:nvPr/>
            </p:nvSpPr>
            <p:spPr>
              <a:xfrm>
                <a:off x="1795493" y="2761368"/>
                <a:ext cx="2052228" cy="763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F803961-6081-4F56-A26D-ED49F327A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93" y="2761368"/>
                <a:ext cx="2052228" cy="763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7">
            <a:extLst>
              <a:ext uri="{FF2B5EF4-FFF2-40B4-BE49-F238E27FC236}">
                <a16:creationId xmlns:a16="http://schemas.microsoft.com/office/drawing/2014/main" id="{8C0C9C1B-809C-4733-A9D6-A9EFEC43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792" y="3671692"/>
            <a:ext cx="1518026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低频：</a:t>
            </a:r>
            <a:endParaRPr kumimoji="0" lang="en-US" altLang="zh-CN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E9F1D3A-C499-42C1-888B-14B83669D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792" y="5516213"/>
            <a:ext cx="1518026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0"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高频：</a:t>
            </a:r>
            <a:endParaRPr kumimoji="0" lang="en-US" altLang="zh-CN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9">
                <a:extLst>
                  <a:ext uri="{FF2B5EF4-FFF2-40B4-BE49-F238E27FC236}">
                    <a16:creationId xmlns:a16="http://schemas.microsoft.com/office/drawing/2014/main" id="{F388619B-9B95-4A8D-852F-A35836F6E88D}"/>
                  </a:ext>
                </a:extLst>
              </p:cNvPr>
              <p:cNvSpPr txBox="1"/>
              <p:nvPr/>
            </p:nvSpPr>
            <p:spPr bwMode="auto">
              <a:xfrm>
                <a:off x="685781" y="3588560"/>
                <a:ext cx="7489825" cy="297973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𝜔𝜏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1+(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𝜔𝜏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𝝎𝝉</m:t>
                          </m:r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9" name="Object 9">
                <a:extLst>
                  <a:ext uri="{FF2B5EF4-FFF2-40B4-BE49-F238E27FC236}">
                    <a16:creationId xmlns:a16="http://schemas.microsoft.com/office/drawing/2014/main" id="{F388619B-9B95-4A8D-852F-A35836F6E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781" y="3588560"/>
                <a:ext cx="7489825" cy="2979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10">
                <a:extLst>
                  <a:ext uri="{FF2B5EF4-FFF2-40B4-BE49-F238E27FC236}">
                    <a16:creationId xmlns:a16="http://schemas.microsoft.com/office/drawing/2014/main" id="{55F59592-4CAA-4476-9F0D-2FE76688EFF3}"/>
                  </a:ext>
                </a:extLst>
              </p:cNvPr>
              <p:cNvSpPr txBox="1"/>
              <p:nvPr/>
            </p:nvSpPr>
            <p:spPr bwMode="auto">
              <a:xfrm>
                <a:off x="1619597" y="5416539"/>
                <a:ext cx="6192837" cy="121443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f>
                        <m:fPr>
                          <m:ctrlP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|"/>
                          <m:ctrlP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​</m:t>
                          </m: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0" name="Object 10">
                <a:extLst>
                  <a:ext uri="{FF2B5EF4-FFF2-40B4-BE49-F238E27FC236}">
                    <a16:creationId xmlns:a16="http://schemas.microsoft.com/office/drawing/2014/main" id="{55F59592-4CAA-4476-9F0D-2FE76688E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597" y="5416539"/>
                <a:ext cx="6192837" cy="1214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691C3A5-CE8B-43A5-893D-530C0294A2D5}"/>
                  </a:ext>
                </a:extLst>
              </p:cNvPr>
              <p:cNvSpPr/>
              <p:nvPr/>
            </p:nvSpPr>
            <p:spPr>
              <a:xfrm>
                <a:off x="4245024" y="2761367"/>
                <a:ext cx="1656287" cy="763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691C3A5-CE8B-43A5-893D-530C0294A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24" y="2761367"/>
                <a:ext cx="1656287" cy="7634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81972BC7-8AC0-4771-AB04-78A525B4EFCE}"/>
              </a:ext>
            </a:extLst>
          </p:cNvPr>
          <p:cNvSpPr/>
          <p:nvPr/>
        </p:nvSpPr>
        <p:spPr>
          <a:xfrm>
            <a:off x="7246798" y="468507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与放大器有关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27937A-18C6-455A-9E0E-528DE7EA124D}"/>
              </a:ext>
            </a:extLst>
          </p:cNvPr>
          <p:cNvSpPr/>
          <p:nvPr/>
        </p:nvSpPr>
        <p:spPr>
          <a:xfrm>
            <a:off x="7869743" y="5416539"/>
            <a:ext cx="11197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主要取决于机械特性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229000-DAE0-4374-9EC9-36EB5DBCD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3717" y="4276173"/>
            <a:ext cx="1074333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b="1" i="1" dirty="0">
                <a:solidFill>
                  <a:srgbClr val="FFC000"/>
                </a:solidFill>
                <a:latin typeface="+mj-lt"/>
              </a:rPr>
              <a:t>τ  </a:t>
            </a:r>
            <a:r>
              <a:rPr lang="en-US" altLang="zh-CN" b="1" dirty="0">
                <a:solidFill>
                  <a:srgbClr val="FFC000"/>
                </a:solidFill>
                <a:latin typeface="+mj-lt"/>
              </a:rPr>
              <a:t>=</a:t>
            </a:r>
            <a:r>
              <a:rPr lang="en-US" altLang="zh-CN" b="1" i="1" dirty="0">
                <a:solidFill>
                  <a:srgbClr val="FFC000"/>
                </a:solidFill>
                <a:latin typeface="+mj-lt"/>
              </a:rPr>
              <a:t>R</a:t>
            </a:r>
            <a:r>
              <a:rPr lang="en-US" altLang="zh-CN" b="1" i="1" baseline="-25000" dirty="0">
                <a:solidFill>
                  <a:srgbClr val="FFC000"/>
                </a:solidFill>
                <a:latin typeface="+mj-lt"/>
              </a:rPr>
              <a:t>f </a:t>
            </a:r>
            <a:r>
              <a:rPr lang="en-US" altLang="zh-CN" b="1" i="1" dirty="0" err="1">
                <a:solidFill>
                  <a:srgbClr val="FFC000"/>
                </a:solidFill>
                <a:latin typeface="+mj-lt"/>
              </a:rPr>
              <a:t>C</a:t>
            </a:r>
            <a:r>
              <a:rPr lang="en-US" altLang="zh-CN" b="1" i="1" baseline="-25000" dirty="0" err="1">
                <a:solidFill>
                  <a:srgbClr val="FFC000"/>
                </a:solidFill>
                <a:latin typeface="+mj-lt"/>
              </a:rPr>
              <a:t>f</a:t>
            </a:r>
            <a:endParaRPr lang="zh-CN" altLang="en-US" i="1" dirty="0">
              <a:latin typeface="+mj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0BACAC4-5B95-4D90-805E-B0C820D1F400}"/>
              </a:ext>
            </a:extLst>
          </p:cNvPr>
          <p:cNvGrpSpPr/>
          <p:nvPr/>
        </p:nvGrpSpPr>
        <p:grpSpPr>
          <a:xfrm>
            <a:off x="3348483" y="283085"/>
            <a:ext cx="5659280" cy="2296554"/>
            <a:chOff x="2208905" y="3839596"/>
            <a:chExt cx="6462077" cy="2664018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B90DCA9-925B-42FB-81B0-8B2EC148546F}"/>
                </a:ext>
              </a:extLst>
            </p:cNvPr>
            <p:cNvSpPr/>
            <p:nvPr/>
          </p:nvSpPr>
          <p:spPr bwMode="auto">
            <a:xfrm>
              <a:off x="2208905" y="3839596"/>
              <a:ext cx="6462077" cy="2664018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id="{3B1408B3-6497-4FE1-8FDD-B80B953D16EF}"/>
                </a:ext>
              </a:extLst>
            </p:cNvPr>
            <p:cNvGrpSpPr/>
            <p:nvPr/>
          </p:nvGrpSpPr>
          <p:grpSpPr bwMode="auto">
            <a:xfrm>
              <a:off x="2659142" y="4306811"/>
              <a:ext cx="5729288" cy="2171701"/>
              <a:chOff x="1021" y="2713"/>
              <a:chExt cx="3609" cy="1368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D2A9D8FE-69F1-4A8D-87DC-CEF26D382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1" y="3748"/>
                <a:ext cx="3537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  <a:round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12">
                <a:extLst>
                  <a:ext uri="{FF2B5EF4-FFF2-40B4-BE49-F238E27FC236}">
                    <a16:creationId xmlns:a16="http://schemas.microsoft.com/office/drawing/2014/main" id="{D65ECD29-A42D-4AB5-B368-6050EA870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1" y="2717"/>
                <a:ext cx="0" cy="1031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  <a:round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29" name="Line 13">
                <a:extLst>
                  <a:ext uri="{FF2B5EF4-FFF2-40B4-BE49-F238E27FC236}">
                    <a16:creationId xmlns:a16="http://schemas.microsoft.com/office/drawing/2014/main" id="{21269698-C131-445E-BB32-A173D4986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1" y="3210"/>
                <a:ext cx="735" cy="538"/>
              </a:xfrm>
              <a:prstGeom prst="line">
                <a:avLst/>
              </a:prstGeom>
              <a:grpFill/>
              <a:ln w="25400">
                <a:solidFill>
                  <a:srgbClr val="FF9900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30" name="Line 14">
                <a:extLst>
                  <a:ext uri="{FF2B5EF4-FFF2-40B4-BE49-F238E27FC236}">
                    <a16:creationId xmlns:a16="http://schemas.microsoft.com/office/drawing/2014/main" id="{8AC551A5-6BE9-4C58-8176-B37CE6408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6" y="3203"/>
                <a:ext cx="1623" cy="7"/>
              </a:xfrm>
              <a:prstGeom prst="line">
                <a:avLst/>
              </a:prstGeom>
              <a:grpFill/>
              <a:ln w="25400">
                <a:solidFill>
                  <a:srgbClr val="FF9900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15">
                <a:extLst>
                  <a:ext uri="{FF2B5EF4-FFF2-40B4-BE49-F238E27FC236}">
                    <a16:creationId xmlns:a16="http://schemas.microsoft.com/office/drawing/2014/main" id="{82C81D67-2902-4442-9C99-951FF0E29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6" y="3210"/>
                <a:ext cx="0" cy="53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dash"/>
                <a:round/>
              </a:ln>
              <a:extLst/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32" name="Line 16">
                <a:extLst>
                  <a:ext uri="{FF2B5EF4-FFF2-40B4-BE49-F238E27FC236}">
                    <a16:creationId xmlns:a16="http://schemas.microsoft.com/office/drawing/2014/main" id="{4B82D1C1-FE12-4A83-BFC0-E32697BFE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1" y="3210"/>
                <a:ext cx="0" cy="53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Text Box 17">
                <a:extLst>
                  <a:ext uri="{FF2B5EF4-FFF2-40B4-BE49-F238E27FC236}">
                    <a16:creationId xmlns:a16="http://schemas.microsoft.com/office/drawing/2014/main" id="{5EE1F14B-64E1-483B-BB0B-97568685E1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3" y="2713"/>
                <a:ext cx="635" cy="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tx2"/>
                    </a:solidFill>
                    <a:latin typeface="楷体_GB2312" pitchFamily="49" charset="-122"/>
                    <a:ea typeface="楷体_GB2312" pitchFamily="49" charset="-122"/>
                  </a:rPr>
                  <a:t>|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</a:rPr>
                  <a:t>K</a:t>
                </a:r>
                <a:r>
                  <a:rPr lang="en-US" altLang="zh-CN" sz="1800" b="1" i="1" baseline="-25000" dirty="0">
                    <a:solidFill>
                      <a:schemeClr val="tx2"/>
                    </a:solidFill>
                    <a:ea typeface="楷体_GB2312" pitchFamily="49" charset="-122"/>
                  </a:rPr>
                  <a:t>u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</a:rPr>
                  <a:t>(j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 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</a:rPr>
                  <a:t>)|</a:t>
                </a:r>
                <a:endParaRPr lang="en-US" altLang="zh-CN" sz="1800" b="1" i="1" baseline="-25000" dirty="0">
                  <a:solidFill>
                    <a:schemeClr val="tx2"/>
                  </a:solidFill>
                  <a:ea typeface="楷体_GB2312" pitchFamily="49" charset="-122"/>
                </a:endParaRPr>
              </a:p>
            </p:txBody>
          </p:sp>
          <p:sp>
            <p:nvSpPr>
              <p:cNvPr id="34" name="Text Box 18">
                <a:extLst>
                  <a:ext uri="{FF2B5EF4-FFF2-40B4-BE49-F238E27FC236}">
                    <a16:creationId xmlns:a16="http://schemas.microsoft.com/office/drawing/2014/main" id="{AF7C6D0C-19B5-4196-A7E1-2D55905640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3793"/>
                <a:ext cx="635" cy="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</a:rPr>
                  <a:t>=1/</a:t>
                </a:r>
                <a:r>
                  <a:rPr lang="el-GR" altLang="zh-CN" sz="1800" b="1" i="1" dirty="0">
                    <a:solidFill>
                      <a:schemeClr val="tx2"/>
                    </a:solidFill>
                    <a:latin typeface="楷体_GB2312" pitchFamily="49" charset="-122"/>
                    <a:ea typeface="楷体_GB2312" pitchFamily="49" charset="-122"/>
                    <a:cs typeface="Times New Roman" panose="02020603050405020304" pitchFamily="18" charset="0"/>
                  </a:rPr>
                  <a:t>τ</a:t>
                </a:r>
                <a:r>
                  <a:rPr lang="en-US" altLang="zh-CN" sz="1800" b="1" i="1" baseline="-25000" dirty="0">
                    <a:solidFill>
                      <a:schemeClr val="tx2"/>
                    </a:solidFill>
                    <a:latin typeface="楷体_GB2312" pitchFamily="49" charset="-122"/>
                    <a:ea typeface="楷体_GB2312" pitchFamily="49" charset="-122"/>
                    <a:cs typeface="Times New Roman" panose="02020603050405020304" pitchFamily="18" charset="0"/>
                  </a:rPr>
                  <a:t>f</a:t>
                </a:r>
                <a:endParaRPr lang="el-GR" altLang="zh-CN" sz="1800" b="1" i="1" baseline="-25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 Box 19">
                <a:extLst>
                  <a:ext uri="{FF2B5EF4-FFF2-40B4-BE49-F238E27FC236}">
                    <a16:creationId xmlns:a16="http://schemas.microsoft.com/office/drawing/2014/main" id="{908E8D69-31DE-40AC-B2E3-6A507C072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9" y="3790"/>
                <a:ext cx="635" cy="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 </a:t>
                </a:r>
                <a:r>
                  <a:rPr lang="en-US" altLang="zh-CN" sz="1800" b="1" i="1" baseline="-25000" dirty="0">
                    <a:solidFill>
                      <a:schemeClr val="tx2"/>
                    </a:solidFill>
                    <a:ea typeface="楷体_GB2312" pitchFamily="49" charset="-122"/>
                  </a:rPr>
                  <a:t>0</a:t>
                </a:r>
                <a:endParaRPr lang="el-GR" altLang="zh-CN" sz="1800" b="1" i="1" baseline="-25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 Box 20">
                <a:extLst>
                  <a:ext uri="{FF2B5EF4-FFF2-40B4-BE49-F238E27FC236}">
                    <a16:creationId xmlns:a16="http://schemas.microsoft.com/office/drawing/2014/main" id="{CF1341D4-47FC-48CB-9438-A77189C7F6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3" y="3425"/>
                <a:ext cx="327" cy="2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  <a:endParaRPr lang="el-GR" altLang="zh-CN" sz="1800" b="1" i="1" baseline="-25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Freeform 21">
                <a:extLst>
                  <a:ext uri="{FF2B5EF4-FFF2-40B4-BE49-F238E27FC236}">
                    <a16:creationId xmlns:a16="http://schemas.microsoft.com/office/drawing/2014/main" id="{C692F3D2-3279-465F-A9AC-831B8BF8ADAA}"/>
                  </a:ext>
                </a:extLst>
              </p:cNvPr>
              <p:cNvSpPr/>
              <p:nvPr/>
            </p:nvSpPr>
            <p:spPr bwMode="auto">
              <a:xfrm>
                <a:off x="3379" y="2946"/>
                <a:ext cx="771" cy="802"/>
              </a:xfrm>
              <a:custGeom>
                <a:avLst/>
                <a:gdLst>
                  <a:gd name="T0" fmla="*/ 0 w 771"/>
                  <a:gd name="T1" fmla="*/ 257 h 802"/>
                  <a:gd name="T2" fmla="*/ 181 w 771"/>
                  <a:gd name="T3" fmla="*/ 212 h 802"/>
                  <a:gd name="T4" fmla="*/ 317 w 771"/>
                  <a:gd name="T5" fmla="*/ 76 h 802"/>
                  <a:gd name="T6" fmla="*/ 363 w 771"/>
                  <a:gd name="T7" fmla="*/ 30 h 802"/>
                  <a:gd name="T8" fmla="*/ 499 w 771"/>
                  <a:gd name="T9" fmla="*/ 257 h 802"/>
                  <a:gd name="T10" fmla="*/ 635 w 771"/>
                  <a:gd name="T11" fmla="*/ 620 h 802"/>
                  <a:gd name="T12" fmla="*/ 771 w 771"/>
                  <a:gd name="T13" fmla="*/ 802 h 80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71"/>
                  <a:gd name="T22" fmla="*/ 0 h 802"/>
                  <a:gd name="T23" fmla="*/ 771 w 771"/>
                  <a:gd name="T24" fmla="*/ 802 h 80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71" h="802">
                    <a:moveTo>
                      <a:pt x="0" y="257"/>
                    </a:moveTo>
                    <a:cubicBezTo>
                      <a:pt x="64" y="249"/>
                      <a:pt x="128" y="242"/>
                      <a:pt x="181" y="212"/>
                    </a:cubicBezTo>
                    <a:cubicBezTo>
                      <a:pt x="234" y="182"/>
                      <a:pt x="287" y="106"/>
                      <a:pt x="317" y="76"/>
                    </a:cubicBezTo>
                    <a:cubicBezTo>
                      <a:pt x="347" y="46"/>
                      <a:pt x="333" y="0"/>
                      <a:pt x="363" y="30"/>
                    </a:cubicBezTo>
                    <a:cubicBezTo>
                      <a:pt x="393" y="60"/>
                      <a:pt x="454" y="159"/>
                      <a:pt x="499" y="257"/>
                    </a:cubicBezTo>
                    <a:cubicBezTo>
                      <a:pt x="544" y="355"/>
                      <a:pt x="590" y="529"/>
                      <a:pt x="635" y="620"/>
                    </a:cubicBezTo>
                    <a:cubicBezTo>
                      <a:pt x="680" y="711"/>
                      <a:pt x="748" y="772"/>
                      <a:pt x="771" y="802"/>
                    </a:cubicBezTo>
                  </a:path>
                </a:pathLst>
              </a:custGeom>
              <a:grpFill/>
              <a:ln w="25400">
                <a:solidFill>
                  <a:srgbClr val="FF9900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Text Box 22">
                <a:extLst>
                  <a:ext uri="{FF2B5EF4-FFF2-40B4-BE49-F238E27FC236}">
                    <a16:creationId xmlns:a16="http://schemas.microsoft.com/office/drawing/2014/main" id="{5ED3A6EB-41DD-4F0C-9356-9856E4E266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63" y="3758"/>
                <a:ext cx="635" cy="2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 dirty="0">
                    <a:solidFill>
                      <a:schemeClr val="tx2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</a:t>
                </a:r>
                <a:r>
                  <a:rPr lang="en-US" altLang="zh-CN" sz="1800" b="1" i="1" baseline="-25000" dirty="0">
                    <a:solidFill>
                      <a:schemeClr val="tx2"/>
                    </a:solidFill>
                    <a:ea typeface="楷体_GB2312" pitchFamily="49" charset="-122"/>
                  </a:rPr>
                  <a:t>H</a:t>
                </a:r>
                <a:endParaRPr lang="el-GR" altLang="zh-CN" sz="1800" b="1" i="1" baseline="-25000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23">
                <a:extLst>
                  <a:ext uri="{FF2B5EF4-FFF2-40B4-BE49-F238E27FC236}">
                    <a16:creationId xmlns:a16="http://schemas.microsoft.com/office/drawing/2014/main" id="{9A7CE0E4-5AA2-42E2-9F04-B490762957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0" y="2976"/>
                <a:ext cx="0" cy="772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prstDash val="dash"/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6CC6897E-5C08-49DA-B290-DB79C157D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1" y="3702"/>
                <a:ext cx="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3F61C685-2148-4E61-A8CE-C5041122D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7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93E75BB8-AD28-4D42-8AB6-7B0FD10FF5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7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27">
                <a:extLst>
                  <a:ext uri="{FF2B5EF4-FFF2-40B4-BE49-F238E27FC236}">
                    <a16:creationId xmlns:a16="http://schemas.microsoft.com/office/drawing/2014/main" id="{6248FBC9-BFF4-4BC3-9801-16BF0DB58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8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28">
                <a:extLst>
                  <a:ext uri="{FF2B5EF4-FFF2-40B4-BE49-F238E27FC236}">
                    <a16:creationId xmlns:a16="http://schemas.microsoft.com/office/drawing/2014/main" id="{4CCD32DB-B59A-4FD3-94FC-1F61B6F29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9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Line 29">
                <a:extLst>
                  <a:ext uri="{FF2B5EF4-FFF2-40B4-BE49-F238E27FC236}">
                    <a16:creationId xmlns:a16="http://schemas.microsoft.com/office/drawing/2014/main" id="{0F95C9FC-D101-411E-B884-D88BD910A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9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Line 30">
                <a:extLst>
                  <a:ext uri="{FF2B5EF4-FFF2-40B4-BE49-F238E27FC236}">
                    <a16:creationId xmlns:a16="http://schemas.microsoft.com/office/drawing/2014/main" id="{35B6C711-C3E2-42D8-8DD2-3CC5D726E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0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7B404CBD-C05B-42C5-B297-0DBB16C1D2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1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Line 32">
                <a:extLst>
                  <a:ext uri="{FF2B5EF4-FFF2-40B4-BE49-F238E27FC236}">
                    <a16:creationId xmlns:a16="http://schemas.microsoft.com/office/drawing/2014/main" id="{9772E096-8786-42B0-8BD8-F9712374A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1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Line 33">
                <a:extLst>
                  <a:ext uri="{FF2B5EF4-FFF2-40B4-BE49-F238E27FC236}">
                    <a16:creationId xmlns:a16="http://schemas.microsoft.com/office/drawing/2014/main" id="{06C690B6-05BB-4462-A943-8762A989F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Line 34">
                <a:extLst>
                  <a:ext uri="{FF2B5EF4-FFF2-40B4-BE49-F238E27FC236}">
                    <a16:creationId xmlns:a16="http://schemas.microsoft.com/office/drawing/2014/main" id="{11675DBB-B7DE-485E-BAB6-03C69D646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3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35">
                <a:extLst>
                  <a:ext uri="{FF2B5EF4-FFF2-40B4-BE49-F238E27FC236}">
                    <a16:creationId xmlns:a16="http://schemas.microsoft.com/office/drawing/2014/main" id="{9C8742CA-6A17-47CA-935D-51C35153AB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3" y="3203"/>
                <a:ext cx="0" cy="5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95725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263746" y="1066316"/>
            <a:ext cx="3869928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4.2 </a:t>
            </a:r>
            <a:r>
              <a:rPr kumimoji="0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温度误差</a:t>
            </a:r>
          </a:p>
        </p:txBody>
      </p:sp>
      <p:sp>
        <p:nvSpPr>
          <p:cNvPr id="39" name="矩形 38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C0EEF9E8-7334-4B77-A950-089F600F421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706192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压电传感器系统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误差分析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C92A25B5-E8BC-41A1-91D7-B97470D0F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684438"/>
            <a:ext cx="83534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0"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外界温度变化将影响压电传感器的灵敏度。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● 压电系数、等效电容量发生变化；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● 缓变温度的影响：</a:t>
            </a:r>
            <a:r>
              <a:rPr kumimoji="0" lang="zh-CN" altLang="en-US" sz="2400" dirty="0"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热释电效应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压电陶瓷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，影响低频特性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● 瞬变温度的影响：导致传感器中晶体元件受力状态的变化，需补偿。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   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A015ABAC-F31E-4FA6-A455-568EBFBB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17" y="4221088"/>
            <a:ext cx="3735388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650E148-55B4-401A-B1F3-EE5FF6C521EB}"/>
              </a:ext>
            </a:extLst>
          </p:cNvPr>
          <p:cNvSpPr/>
          <p:nvPr/>
        </p:nvSpPr>
        <p:spPr>
          <a:xfrm>
            <a:off x="6588224" y="4715068"/>
            <a:ext cx="19354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*TIP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：热释电效应：由于温度变化引起的自发极化</a:t>
            </a:r>
          </a:p>
        </p:txBody>
      </p:sp>
    </p:spTree>
    <p:extLst>
      <p:ext uri="{BB962C8B-B14F-4D97-AF65-F5344CB8AC3E}">
        <p14:creationId xmlns:p14="http://schemas.microsoft.com/office/powerpoint/2010/main" val="3188484673"/>
      </p:ext>
    </p:extLst>
  </p:cSld>
  <p:clrMapOvr>
    <a:masterClrMapping/>
  </p:clrMapOvr>
  <p:transition spd="slow"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263746" y="1066316"/>
            <a:ext cx="3869928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4.2 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湿度</a:t>
            </a:r>
            <a:r>
              <a:rPr kumimoji="0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误差</a:t>
            </a:r>
          </a:p>
        </p:txBody>
      </p:sp>
      <p:sp>
        <p:nvSpPr>
          <p:cNvPr id="39" name="矩形 38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C0EEF9E8-7334-4B77-A950-089F600F421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706192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误差分析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C92A25B5-E8BC-41A1-91D7-B97470D0F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08174"/>
            <a:ext cx="83534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外界湿度变化将影响压电传感器的绝缘电阻。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A015ABAC-F31E-4FA6-A455-568EBFBB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39" y="3091954"/>
            <a:ext cx="3735388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13">
            <a:extLst>
              <a:ext uri="{FF2B5EF4-FFF2-40B4-BE49-F238E27FC236}">
                <a16:creationId xmlns:a16="http://schemas.microsoft.com/office/drawing/2014/main" id="{F8993F13-65E5-4D30-A5F2-C386F6D28147}"/>
              </a:ext>
            </a:extLst>
          </p:cNvPr>
          <p:cNvGrpSpPr/>
          <p:nvPr/>
        </p:nvGrpSpPr>
        <p:grpSpPr bwMode="auto">
          <a:xfrm>
            <a:off x="4156427" y="2940151"/>
            <a:ext cx="4103687" cy="2449513"/>
            <a:chOff x="684213" y="3141663"/>
            <a:chExt cx="4103687" cy="2449510"/>
          </a:xfrm>
        </p:grpSpPr>
        <p:grpSp>
          <p:nvGrpSpPr>
            <p:cNvPr id="10" name="组合 39">
              <a:extLst>
                <a:ext uri="{FF2B5EF4-FFF2-40B4-BE49-F238E27FC236}">
                  <a16:creationId xmlns:a16="http://schemas.microsoft.com/office/drawing/2014/main" id="{5151E891-7DDA-4051-9F4A-6CC1FBDC915C}"/>
                </a:ext>
              </a:extLst>
            </p:cNvPr>
            <p:cNvGrpSpPr/>
            <p:nvPr/>
          </p:nvGrpSpPr>
          <p:grpSpPr bwMode="auto">
            <a:xfrm>
              <a:off x="684213" y="3213100"/>
              <a:ext cx="4103687" cy="2165350"/>
              <a:chOff x="755650" y="2708275"/>
              <a:chExt cx="4103688" cy="2165350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7B1A37E9-FBA0-4C5E-87A0-AEBCFB5EEB8F}"/>
                  </a:ext>
                </a:extLst>
              </p:cNvPr>
              <p:cNvSpPr/>
              <p:nvPr/>
            </p:nvSpPr>
            <p:spPr bwMode="auto">
              <a:xfrm>
                <a:off x="1363604" y="2759979"/>
                <a:ext cx="3417931" cy="2070215"/>
              </a:xfrm>
              <a:custGeom>
                <a:avLst/>
                <a:gdLst>
                  <a:gd name="T0" fmla="*/ 2147483646 w 2483"/>
                  <a:gd name="T1" fmla="*/ 0 h 1216"/>
                  <a:gd name="T2" fmla="*/ 0 w 2483"/>
                  <a:gd name="T3" fmla="*/ 0 h 1216"/>
                  <a:gd name="T4" fmla="*/ 0 w 2483"/>
                  <a:gd name="T5" fmla="*/ 2147483646 h 1216"/>
                  <a:gd name="T6" fmla="*/ 2147483646 w 2483"/>
                  <a:gd name="T7" fmla="*/ 2147483646 h 12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83"/>
                  <a:gd name="T13" fmla="*/ 0 h 1216"/>
                  <a:gd name="T14" fmla="*/ 2483 w 2483"/>
                  <a:gd name="T15" fmla="*/ 1216 h 12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83" h="1216">
                    <a:moveTo>
                      <a:pt x="2483" y="0"/>
                    </a:moveTo>
                    <a:lnTo>
                      <a:pt x="0" y="0"/>
                    </a:lnTo>
                    <a:lnTo>
                      <a:pt x="0" y="1216"/>
                    </a:lnTo>
                    <a:lnTo>
                      <a:pt x="2471" y="1216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7">
                <a:extLst>
                  <a:ext uri="{FF2B5EF4-FFF2-40B4-BE49-F238E27FC236}">
                    <a16:creationId xmlns:a16="http://schemas.microsoft.com/office/drawing/2014/main" id="{5BD3A7B4-27D5-4DD9-B9DE-5053FC3DE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3324" y="2759979"/>
                <a:ext cx="1809" cy="2068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D8DEE4D1-CF36-4773-8DA5-8E192204F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9797" y="2759979"/>
                <a:ext cx="1809" cy="2068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Oval 9">
                <a:extLst>
                  <a:ext uri="{FF2B5EF4-FFF2-40B4-BE49-F238E27FC236}">
                    <a16:creationId xmlns:a16="http://schemas.microsoft.com/office/drawing/2014/main" id="{4BF88110-FA28-4C58-970E-ECEA73233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123699" y="3629531"/>
                <a:ext cx="479810" cy="38901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7" name="Rectangle 11">
                <a:extLst>
                  <a:ext uri="{FF2B5EF4-FFF2-40B4-BE49-F238E27FC236}">
                    <a16:creationId xmlns:a16="http://schemas.microsoft.com/office/drawing/2014/main" id="{3B43413B-DC2F-4459-A85B-9AB03FCF7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0851" y="3494171"/>
                <a:ext cx="108563" cy="6183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8" name="Rectangle 12">
                <a:extLst>
                  <a:ext uri="{FF2B5EF4-FFF2-40B4-BE49-F238E27FC236}">
                    <a16:creationId xmlns:a16="http://schemas.microsoft.com/office/drawing/2014/main" id="{90BC7B88-2D29-4858-9DDB-A37D3D187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134" y="3490035"/>
                <a:ext cx="104944" cy="6183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tailEnd type="none" w="sm" len="lg"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9" name="Rectangle 13">
                <a:extLst>
                  <a:ext uri="{FF2B5EF4-FFF2-40B4-BE49-F238E27FC236}">
                    <a16:creationId xmlns:a16="http://schemas.microsoft.com/office/drawing/2014/main" id="{A9B03045-A0FE-4822-8A71-9D85FA79E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918" y="3229448"/>
                <a:ext cx="385399" cy="370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C</a:t>
                </a:r>
                <a:r>
                  <a:rPr kumimoji="0" lang="en-US" altLang="zh-CN" sz="2000" baseline="-25000"/>
                  <a:t>a</a:t>
                </a:r>
                <a:endParaRPr kumimoji="0" lang="en-US" altLang="zh-CN" sz="2000"/>
              </a:p>
            </p:txBody>
          </p:sp>
          <p:sp>
            <p:nvSpPr>
              <p:cNvPr id="20" name="Rectangle 14">
                <a:extLst>
                  <a:ext uri="{FF2B5EF4-FFF2-40B4-BE49-F238E27FC236}">
                    <a16:creationId xmlns:a16="http://schemas.microsoft.com/office/drawing/2014/main" id="{49E0718D-96B3-4654-8788-AAC79D344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4306" y="3214971"/>
                <a:ext cx="338355" cy="4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R</a:t>
                </a:r>
                <a:r>
                  <a:rPr kumimoji="0" lang="en-US" altLang="zh-CN" sz="2000" baseline="-25000"/>
                  <a:t>a</a:t>
                </a:r>
                <a:endParaRPr kumimoji="0" lang="en-US" altLang="zh-CN" sz="2000"/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04B3971F-932C-4C5F-B5BC-BA6113450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732" y="3208767"/>
                <a:ext cx="457775" cy="392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C</a:t>
                </a:r>
                <a:r>
                  <a:rPr kumimoji="0" lang="en-US" altLang="zh-CN" sz="2000" baseline="-25000"/>
                  <a:t>c</a:t>
                </a:r>
                <a:endParaRPr kumimoji="0" lang="en-US" altLang="zh-CN" sz="2000"/>
              </a:p>
            </p:txBody>
          </p:sp>
          <p:sp>
            <p:nvSpPr>
              <p:cNvPr id="24" name="Rectangle 16">
                <a:extLst>
                  <a:ext uri="{FF2B5EF4-FFF2-40B4-BE49-F238E27FC236}">
                    <a16:creationId xmlns:a16="http://schemas.microsoft.com/office/drawing/2014/main" id="{5B6E4EB3-C952-4338-A25E-8CA98B0D8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0779" y="3208767"/>
                <a:ext cx="338355" cy="4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R</a:t>
                </a:r>
                <a:r>
                  <a:rPr kumimoji="0" lang="en-US" altLang="zh-CN" sz="2000" i="1" baseline="-25000"/>
                  <a:t>i</a:t>
                </a:r>
                <a:endParaRPr kumimoji="0" lang="en-US" altLang="zh-CN" sz="2000" i="1"/>
              </a:p>
            </p:txBody>
          </p:sp>
          <p:sp>
            <p:nvSpPr>
              <p:cNvPr id="25" name="Rectangle 17">
                <a:extLst>
                  <a:ext uri="{FF2B5EF4-FFF2-40B4-BE49-F238E27FC236}">
                    <a16:creationId xmlns:a16="http://schemas.microsoft.com/office/drawing/2014/main" id="{6DE20CA7-F6B8-4592-B345-B17733E3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346" y="3163267"/>
                <a:ext cx="338355" cy="4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C</a:t>
                </a:r>
                <a:r>
                  <a:rPr kumimoji="0" lang="en-US" altLang="zh-CN" sz="2000" i="1" baseline="-25000"/>
                  <a:t>i</a:t>
                </a:r>
                <a:endParaRPr kumimoji="0" lang="en-US" altLang="zh-CN" sz="2000" i="1"/>
              </a:p>
            </p:txBody>
          </p:sp>
          <p:sp>
            <p:nvSpPr>
              <p:cNvPr id="26" name="Rectangle 18">
                <a:extLst>
                  <a:ext uri="{FF2B5EF4-FFF2-40B4-BE49-F238E27FC236}">
                    <a16:creationId xmlns:a16="http://schemas.microsoft.com/office/drawing/2014/main" id="{3D8FB1CB-05FB-475E-8929-1D497D9B6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650" y="3583101"/>
                <a:ext cx="302168" cy="626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i="1"/>
                  <a:t>q</a:t>
                </a:r>
              </a:p>
            </p:txBody>
          </p:sp>
          <p:sp>
            <p:nvSpPr>
              <p:cNvPr id="27" name="Oval 19">
                <a:extLst>
                  <a:ext uri="{FF2B5EF4-FFF2-40B4-BE49-F238E27FC236}">
                    <a16:creationId xmlns:a16="http://schemas.microsoft.com/office/drawing/2014/main" id="{6E01A0E5-E0E1-46E1-8110-0C9E6B9B6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1534" y="2708275"/>
                <a:ext cx="77804" cy="9720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8" name="Oval 20">
                <a:extLst>
                  <a:ext uri="{FF2B5EF4-FFF2-40B4-BE49-F238E27FC236}">
                    <a16:creationId xmlns:a16="http://schemas.microsoft.com/office/drawing/2014/main" id="{5999BE69-79A2-47F1-8AE1-803BF89BE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4297" y="4776422"/>
                <a:ext cx="77804" cy="9720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9" name="Line 21">
                <a:extLst>
                  <a:ext uri="{FF2B5EF4-FFF2-40B4-BE49-F238E27FC236}">
                    <a16:creationId xmlns:a16="http://schemas.microsoft.com/office/drawing/2014/main" id="{B2584ABB-101A-4D45-884A-7C25E0BA1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3377" y="3684440"/>
                <a:ext cx="2605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" name="Line 22">
                <a:extLst>
                  <a:ext uri="{FF2B5EF4-FFF2-40B4-BE49-F238E27FC236}">
                    <a16:creationId xmlns:a16="http://schemas.microsoft.com/office/drawing/2014/main" id="{36441C68-B582-45A6-AB37-52CB1C4B4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3377" y="3816802"/>
                <a:ext cx="2605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" name="Line 23">
                <a:extLst>
                  <a:ext uri="{FF2B5EF4-FFF2-40B4-BE49-F238E27FC236}">
                    <a16:creationId xmlns:a16="http://schemas.microsoft.com/office/drawing/2014/main" id="{10B69099-C816-481D-8925-FAC5537C2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9178" y="2774456"/>
                <a:ext cx="0" cy="893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" name="Line 24">
                <a:extLst>
                  <a:ext uri="{FF2B5EF4-FFF2-40B4-BE49-F238E27FC236}">
                    <a16:creationId xmlns:a16="http://schemas.microsoft.com/office/drawing/2014/main" id="{E9A69CC1-5893-4EE3-A3BC-A2F9CAB9B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23653" y="3833347"/>
                <a:ext cx="0" cy="988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" name="Line 25">
                <a:extLst>
                  <a:ext uri="{FF2B5EF4-FFF2-40B4-BE49-F238E27FC236}">
                    <a16:creationId xmlns:a16="http://schemas.microsoft.com/office/drawing/2014/main" id="{CF958E78-5B4B-4AC0-BDAE-E8A0D319A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4809" y="3667895"/>
                <a:ext cx="2605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" name="Line 26">
                <a:extLst>
                  <a:ext uri="{FF2B5EF4-FFF2-40B4-BE49-F238E27FC236}">
                    <a16:creationId xmlns:a16="http://schemas.microsoft.com/office/drawing/2014/main" id="{B43691F6-F276-41FD-8260-73A94BC15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4809" y="3816802"/>
                <a:ext cx="2605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" name="Line 27">
                <a:extLst>
                  <a:ext uri="{FF2B5EF4-FFF2-40B4-BE49-F238E27FC236}">
                    <a16:creationId xmlns:a16="http://schemas.microsoft.com/office/drawing/2014/main" id="{7CF82BF2-80E7-416D-A017-804E7F6ED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0610" y="2757911"/>
                <a:ext cx="0" cy="893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" name="Line 28">
                <a:extLst>
                  <a:ext uri="{FF2B5EF4-FFF2-40B4-BE49-F238E27FC236}">
                    <a16:creationId xmlns:a16="http://schemas.microsoft.com/office/drawing/2014/main" id="{59ED7337-6A6C-46EA-A602-27000F25C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25085" y="3833347"/>
                <a:ext cx="0" cy="988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" name="Line 29">
                <a:extLst>
                  <a:ext uri="{FF2B5EF4-FFF2-40B4-BE49-F238E27FC236}">
                    <a16:creationId xmlns:a16="http://schemas.microsoft.com/office/drawing/2014/main" id="{6E3842CE-D0B8-4554-A863-4A6282203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2994" y="3676168"/>
                <a:ext cx="2605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" name="Line 30">
                <a:extLst>
                  <a:ext uri="{FF2B5EF4-FFF2-40B4-BE49-F238E27FC236}">
                    <a16:creationId xmlns:a16="http://schemas.microsoft.com/office/drawing/2014/main" id="{91929E66-71FB-42ED-95BD-A12E1635C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2994" y="3808529"/>
                <a:ext cx="2605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0" name="Line 31">
                <a:extLst>
                  <a:ext uri="{FF2B5EF4-FFF2-40B4-BE49-F238E27FC236}">
                    <a16:creationId xmlns:a16="http://schemas.microsoft.com/office/drawing/2014/main" id="{2162C867-08DD-41C4-90C2-A7C5844A7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8795" y="2766183"/>
                <a:ext cx="0" cy="893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" name="Line 32">
                <a:extLst>
                  <a:ext uri="{FF2B5EF4-FFF2-40B4-BE49-F238E27FC236}">
                    <a16:creationId xmlns:a16="http://schemas.microsoft.com/office/drawing/2014/main" id="{A78202B2-3744-4027-A3B8-15DC8143F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3270" y="3825074"/>
                <a:ext cx="0" cy="988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cxnSp>
            <p:nvCxnSpPr>
              <p:cNvPr id="43" name="直接连接符 34">
                <a:extLst>
                  <a:ext uri="{FF2B5EF4-FFF2-40B4-BE49-F238E27FC236}">
                    <a16:creationId xmlns:a16="http://schemas.microsoft.com/office/drawing/2014/main" id="{49F7BD81-471F-4CBD-AB59-667126B24D11}"/>
                  </a:ext>
                </a:extLst>
              </p:cNvPr>
              <p:cNvCxnSpPr>
                <a:cxnSpLocks noChangeShapeType="1"/>
                <a:stCxn id="16" idx="2"/>
                <a:endCxn id="16" idx="6"/>
              </p:cNvCxnSpPr>
              <p:nvPr/>
            </p:nvCxnSpPr>
            <p:spPr bwMode="auto">
              <a:xfrm>
                <a:off x="1363605" y="3584136"/>
                <a:ext cx="0" cy="47981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1" name="直接连接符 38">
              <a:extLst>
                <a:ext uri="{FF2B5EF4-FFF2-40B4-BE49-F238E27FC236}">
                  <a16:creationId xmlns:a16="http://schemas.microsoft.com/office/drawing/2014/main" id="{CA1F6C6D-AD7C-4927-8E56-3501216614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95513" y="3141663"/>
              <a:ext cx="0" cy="2447925"/>
            </a:xfrm>
            <a:prstGeom prst="line">
              <a:avLst/>
            </a:prstGeom>
            <a:noFill/>
            <a:ln w="9525" algn="ctr">
              <a:solidFill>
                <a:srgbClr val="00B05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19">
              <a:extLst>
                <a:ext uri="{FF2B5EF4-FFF2-40B4-BE49-F238E27FC236}">
                  <a16:creationId xmlns:a16="http://schemas.microsoft.com/office/drawing/2014/main" id="{D22B8E5B-A766-4EC8-9AA9-C84361B743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00430" y="3143248"/>
              <a:ext cx="0" cy="2447925"/>
            </a:xfrm>
            <a:prstGeom prst="line">
              <a:avLst/>
            </a:prstGeom>
            <a:noFill/>
            <a:ln w="9525" algn="ctr">
              <a:solidFill>
                <a:srgbClr val="00B05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41667349"/>
      </p:ext>
    </p:extLst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355932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355932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354503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531938" y="2643336"/>
            <a:ext cx="2644775" cy="4667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机械能转变为电能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1769715" y="4246828"/>
            <a:ext cx="2632075" cy="4667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电能转变为机械能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4627563" y="2636986"/>
            <a:ext cx="1725612" cy="4667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正压电效应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5014565" y="4258419"/>
            <a:ext cx="1717675" cy="4667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逆压电效应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6715125" y="1844824"/>
            <a:ext cx="2022475" cy="4667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纵向压电效应</a:t>
            </a:r>
          </a:p>
        </p:txBody>
      </p:sp>
      <p:sp>
        <p:nvSpPr>
          <p:cNvPr id="12300" name="Rectangle 13"/>
          <p:cNvSpPr>
            <a:spLocks noChangeArrowheads="1"/>
          </p:cNvSpPr>
          <p:nvPr/>
        </p:nvSpPr>
        <p:spPr bwMode="auto">
          <a:xfrm>
            <a:off x="6715125" y="3319611"/>
            <a:ext cx="2022475" cy="4667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切向压电效应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6715125" y="2627461"/>
            <a:ext cx="2022475" cy="4667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横向压电效应</a:t>
            </a:r>
          </a:p>
        </p:txBody>
      </p:sp>
      <p:sp>
        <p:nvSpPr>
          <p:cNvPr id="12302" name="Rectangle 15"/>
          <p:cNvSpPr>
            <a:spLocks noChangeArrowheads="1"/>
          </p:cNvSpPr>
          <p:nvPr/>
        </p:nvSpPr>
        <p:spPr bwMode="auto">
          <a:xfrm>
            <a:off x="747713" y="3032274"/>
            <a:ext cx="501650" cy="15621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压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电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效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b="1">
                <a:latin typeface="楷体_GB2312" pitchFamily="49" charset="-122"/>
                <a:ea typeface="楷体_GB2312" pitchFamily="49" charset="-122"/>
              </a:rPr>
              <a:t>应</a:t>
            </a:r>
          </a:p>
        </p:txBody>
      </p:sp>
      <p:sp>
        <p:nvSpPr>
          <p:cNvPr id="12303" name="Line 16"/>
          <p:cNvSpPr>
            <a:spLocks noChangeShapeType="1"/>
          </p:cNvSpPr>
          <p:nvPr/>
        </p:nvSpPr>
        <p:spPr bwMode="auto">
          <a:xfrm flipV="1">
            <a:off x="1320800" y="3103711"/>
            <a:ext cx="215900" cy="863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04" name="Line 17"/>
          <p:cNvSpPr>
            <a:spLocks noChangeShapeType="1"/>
          </p:cNvSpPr>
          <p:nvPr/>
        </p:nvSpPr>
        <p:spPr bwMode="auto">
          <a:xfrm>
            <a:off x="1320800" y="3967311"/>
            <a:ext cx="412402" cy="623876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2305" name="Line 18"/>
          <p:cNvSpPr>
            <a:spLocks noChangeShapeType="1"/>
          </p:cNvSpPr>
          <p:nvPr/>
        </p:nvSpPr>
        <p:spPr bwMode="auto">
          <a:xfrm>
            <a:off x="4202113" y="2887811"/>
            <a:ext cx="4318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06" name="Line 19"/>
          <p:cNvSpPr>
            <a:spLocks noChangeShapeType="1"/>
          </p:cNvSpPr>
          <p:nvPr/>
        </p:nvSpPr>
        <p:spPr bwMode="auto">
          <a:xfrm flipV="1">
            <a:off x="4438303" y="4474319"/>
            <a:ext cx="503237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07" name="Line 21"/>
          <p:cNvSpPr>
            <a:spLocks noChangeShapeType="1"/>
          </p:cNvSpPr>
          <p:nvPr/>
        </p:nvSpPr>
        <p:spPr bwMode="auto">
          <a:xfrm flipV="1">
            <a:off x="6362700" y="2095649"/>
            <a:ext cx="358775" cy="7207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08" name="Line 22"/>
          <p:cNvSpPr>
            <a:spLocks noChangeShapeType="1"/>
          </p:cNvSpPr>
          <p:nvPr/>
        </p:nvSpPr>
        <p:spPr bwMode="auto">
          <a:xfrm>
            <a:off x="6362700" y="2816374"/>
            <a:ext cx="3587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09" name="Line 23"/>
          <p:cNvSpPr>
            <a:spLocks noChangeShapeType="1"/>
          </p:cNvSpPr>
          <p:nvPr/>
        </p:nvSpPr>
        <p:spPr bwMode="auto">
          <a:xfrm>
            <a:off x="6362700" y="2816374"/>
            <a:ext cx="358775" cy="719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页脚占位符 6"/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1231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89ABEE-B6E4-402F-B669-901C9C337454}" type="slidenum">
              <a:rPr lang="en-US" altLang="zh-CN" sz="1400" smtClean="0"/>
              <a:t>6</a:t>
            </a:fld>
            <a:endParaRPr lang="en-US" altLang="zh-CN" sz="1400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C4A4C8ED-4112-4180-A13F-D38F00B04EE9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53911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kumimoji="0"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楷体_GB2312" pitchFamily="49" charset="-122"/>
              </a:rPr>
              <a:t>1 </a:t>
            </a:r>
            <a:r>
              <a:rPr kumimoji="0"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楷体_GB2312" pitchFamily="49" charset="-122"/>
              </a:rPr>
              <a:t>压电效应及压电材料</a:t>
            </a:r>
            <a:endParaRPr lang="zh-CN" altLang="en-US" sz="2800" dirty="0">
              <a:solidFill>
                <a:srgbClr val="C00000"/>
              </a:solidFill>
              <a:latin typeface="黑体" panose="02010609060101010101" pitchFamily="49" charset="-122"/>
              <a:ea typeface="楷体_GB2312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7A47464-F4E9-4B80-ACF2-93E7E0EBB28F}"/>
              </a:ext>
            </a:extLst>
          </p:cNvPr>
          <p:cNvSpPr/>
          <p:nvPr/>
        </p:nvSpPr>
        <p:spPr>
          <a:xfrm>
            <a:off x="977910" y="5551040"/>
            <a:ext cx="7188179" cy="411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00CCFF"/>
                </a:solidFill>
              </a:rPr>
              <a:t>还记得我们在第二章讲过的：纵向、横向和剪切应力</a:t>
            </a:r>
            <a:r>
              <a:rPr lang="en-US" altLang="zh-CN" dirty="0">
                <a:solidFill>
                  <a:srgbClr val="00CCFF"/>
                </a:solidFill>
              </a:rPr>
              <a:t>/</a:t>
            </a:r>
            <a:r>
              <a:rPr lang="zh-CN" altLang="en-US" dirty="0">
                <a:solidFill>
                  <a:srgbClr val="00CCFF"/>
                </a:solidFill>
              </a:rPr>
              <a:t>应变吗？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263745" y="1066316"/>
            <a:ext cx="4194849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4.4 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安装</a:t>
            </a:r>
            <a:r>
              <a:rPr kumimoji="0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误差</a:t>
            </a:r>
            <a:r>
              <a:rPr kumimoji="0"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——</a:t>
            </a:r>
            <a:r>
              <a:rPr kumimoji="0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横向灵敏度</a:t>
            </a:r>
          </a:p>
        </p:txBody>
      </p:sp>
      <p:sp>
        <p:nvSpPr>
          <p:cNvPr id="39" name="矩形 38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C0EEF9E8-7334-4B77-A950-089F600F421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706192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误差分析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C92A25B5-E8BC-41A1-91D7-B97470D0F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695" y="1573173"/>
            <a:ext cx="8353425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传感器最大灵敏度方向与主轴不重合将导致误差。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6B81B4D5-3EB8-4A60-A883-760E2C84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4" y="2204474"/>
            <a:ext cx="7692631" cy="446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025406"/>
      </p:ext>
    </p:extLst>
  </p:cSld>
  <p:clrMapOvr>
    <a:masterClrMapping/>
  </p:clrMapOvr>
  <p:transition spd="slow"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293099" y="1046163"/>
            <a:ext cx="4194849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4.5 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电缆及器件噪声</a:t>
            </a:r>
            <a:endParaRPr kumimoji="0"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C0EEF9E8-7334-4B77-A950-089F600F4215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850" y="188913"/>
            <a:ext cx="706192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10000"/>
              </a:spcBef>
              <a:buFontTx/>
              <a:buNone/>
            </a:pP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压电式加速度传感器</a:t>
            </a:r>
            <a:r>
              <a:rPr lang="en-US" altLang="zh-CN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误差分析</a:t>
            </a:r>
            <a:endParaRPr lang="zh-CN" altLang="en-US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D3B709DB-8A98-4F10-98A4-5733F3A17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35" y="1667334"/>
            <a:ext cx="8785225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①问题： </a:t>
            </a:r>
            <a:r>
              <a:rPr kumimoji="0" lang="zh-CN" altLang="en-US" sz="2000" b="1" dirty="0">
                <a:latin typeface="楷体_GB2312" pitchFamily="49" charset="-122"/>
                <a:ea typeface="楷体_GB2312" pitchFamily="49" charset="-122"/>
              </a:rPr>
              <a:t>　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●压电传感器的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内阻</a:t>
            </a: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很大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</a:t>
            </a: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任何微小的干扰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</a:t>
            </a: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产生较大的误差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●为屏蔽掉外部干扰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</a:t>
            </a: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采用屏蔽电缆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●传感器电缆承受机械振动和弯曲变形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</a:t>
            </a: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屏蔽层与绝缘层分离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●摩擦生电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</a:t>
            </a: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分离部分的内表面上将产生电荷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●感生电荷叠加在压电元件输出的电荷上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</a:t>
            </a: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形成噪声电荷输出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②解决办法</a:t>
            </a:r>
            <a:r>
              <a:rPr kumimoji="0" lang="zh-CN" altLang="el-GR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kumimoji="0" lang="zh-CN" altLang="en-US" sz="20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●</a:t>
            </a:r>
            <a:r>
              <a:rPr kumimoji="0" lang="zh-CN" altLang="el-GR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将屏蔽线固定</a:t>
            </a: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；</a:t>
            </a:r>
            <a:endParaRPr kumimoji="0"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●采用</a:t>
            </a:r>
            <a:r>
              <a:rPr kumimoji="0" lang="zh-CN" altLang="el-GR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特制低噪声同轴射频电缆</a:t>
            </a:r>
            <a:r>
              <a:rPr kumimoji="0" lang="zh-CN" altLang="el-GR" sz="2000" dirty="0">
                <a:latin typeface="楷体_GB2312" pitchFamily="49" charset="-122"/>
                <a:ea typeface="楷体_GB2312" pitchFamily="49" charset="-122"/>
              </a:rPr>
              <a:t>。这种电缆的内绝织层和屏蔽层之间涂有减摩材料硅油和导电石墨层，它可以有效地防止电缆振动和弯曲而产生的摩擦生电效应，从而减少电缆噪声。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392116"/>
      </p:ext>
    </p:extLst>
  </p:cSld>
  <p:clrMapOvr>
    <a:masterClrMapping/>
  </p:clrMapOvr>
  <p:transition spd="slow"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82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53D5D8-0F77-43FA-B5EF-FA501BC064D9}" type="slidenum">
              <a:rPr lang="en-US" altLang="zh-CN" sz="1400" smtClean="0"/>
              <a:t>62</a:t>
            </a:fld>
            <a:endParaRPr lang="en-US" altLang="zh-CN" sz="1400"/>
          </a:p>
        </p:txBody>
      </p:sp>
      <p:pic>
        <p:nvPicPr>
          <p:cNvPr id="778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4" y="1223967"/>
            <a:ext cx="7489403" cy="524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48B40A2B-48B3-4E31-84A0-18F6DCE4E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87" y="330358"/>
            <a:ext cx="4194849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4.5 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电缆及器件噪声</a:t>
            </a: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续</a:t>
            </a:r>
            <a:endParaRPr kumimoji="0"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448831-4B4C-459F-AD7E-006421702361}"/>
              </a:ext>
            </a:extLst>
          </p:cNvPr>
          <p:cNvSpPr/>
          <p:nvPr/>
        </p:nvSpPr>
        <p:spPr>
          <a:xfrm>
            <a:off x="3779912" y="134076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摩擦生电</a:t>
            </a:r>
          </a:p>
        </p:txBody>
      </p:sp>
    </p:spTree>
  </p:cSld>
  <p:clrMapOvr>
    <a:masterClrMapping/>
  </p:clrMapOvr>
  <p:transition spd="slow"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82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53D5D8-0F77-43FA-B5EF-FA501BC064D9}" type="slidenum">
              <a:rPr lang="en-US" altLang="zh-CN" sz="1400" smtClean="0"/>
              <a:t>63</a:t>
            </a:fld>
            <a:endParaRPr lang="en-US" altLang="zh-CN" sz="140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48B40A2B-48B3-4E31-84A0-18F6DCE4E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87" y="330358"/>
            <a:ext cx="4194849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4.5 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电缆及器件噪声</a:t>
            </a:r>
            <a:r>
              <a:rPr kumimoji="0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kumimoji="0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续</a:t>
            </a:r>
            <a:endParaRPr kumimoji="0"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448831-4B4C-459F-AD7E-006421702361}"/>
              </a:ext>
            </a:extLst>
          </p:cNvPr>
          <p:cNvSpPr/>
          <p:nvPr/>
        </p:nvSpPr>
        <p:spPr>
          <a:xfrm>
            <a:off x="3039755" y="134076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低噪声电缆实物照片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5848E2-84F1-4648-B070-C7028413F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1" y="2035483"/>
            <a:ext cx="3134200" cy="46098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B8D573-DFC9-4288-A971-07233E0F0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19599"/>
            <a:ext cx="3134200" cy="46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235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3"/>
          <p:cNvSpPr txBox="1">
            <a:spLocks noChangeArrowheads="1"/>
          </p:cNvSpPr>
          <p:nvPr/>
        </p:nvSpPr>
        <p:spPr bwMode="auto">
          <a:xfrm>
            <a:off x="0" y="1435100"/>
            <a:ext cx="3733800" cy="479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0" lang="zh-CN" altLang="en-US" sz="2400" i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玻璃打碎报警装置</a:t>
            </a:r>
            <a:r>
              <a:rPr kumimoji="0" lang="zh-CN" altLang="en-US" sz="2000" i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  <a:endParaRPr kumimoji="0" lang="zh-CN" altLang="en-US" sz="2400" i="1" dirty="0">
              <a:solidFill>
                <a:srgbClr val="A5002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kumimoji="0"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    将高分子压电测振薄膜粘贴在玻璃上，可以感受到玻璃破碎时发出的振动，并将电压信号传送给集中报警系统。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存在的问题：  </a:t>
            </a:r>
            <a:r>
              <a:rPr kumimoji="0"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灵敏度调节</a:t>
            </a:r>
            <a:endParaRPr kumimoji="0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83971" name="Picture 4" descr="打破玻璃窗户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81200"/>
            <a:ext cx="39624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Text Box 5"/>
          <p:cNvSpPr txBox="1">
            <a:spLocks noChangeArrowheads="1"/>
          </p:cNvSpPr>
          <p:nvPr/>
        </p:nvSpPr>
        <p:spPr bwMode="auto">
          <a:xfrm>
            <a:off x="7924800" y="2133600"/>
            <a:ext cx="1066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000">
                <a:latin typeface="楷体_GB2312" pitchFamily="49" charset="-122"/>
                <a:ea typeface="楷体_GB2312" pitchFamily="49" charset="-122"/>
              </a:rPr>
              <a:t>粘贴位置</a:t>
            </a:r>
          </a:p>
        </p:txBody>
      </p:sp>
      <p:sp>
        <p:nvSpPr>
          <p:cNvPr id="83973" name="Line 6"/>
          <p:cNvSpPr>
            <a:spLocks noChangeShapeType="1"/>
          </p:cNvSpPr>
          <p:nvPr/>
        </p:nvSpPr>
        <p:spPr bwMode="auto">
          <a:xfrm flipH="1">
            <a:off x="7543800" y="2743200"/>
            <a:ext cx="4572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3974" name="Picture 7" descr="高分子压电材料制作的玻璃打碎传感器薄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3068638"/>
            <a:ext cx="1036637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5" name="Object 8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8243888" y="4652963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0" name="录音机文档" r:id="rId5" imgW="304800" imgH="304800" progId="SoundRec">
                  <p:embed/>
                </p:oleObj>
              </mc:Choice>
              <mc:Fallback>
                <p:oleObj name="录音机文档" r:id="rId5" imgW="304800" imgH="304800" progId="SoundRec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4652963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6" name="Text Box 4"/>
          <p:cNvSpPr txBox="1">
            <a:spLocks noChangeArrowheads="1"/>
          </p:cNvSpPr>
          <p:nvPr/>
        </p:nvSpPr>
        <p:spPr bwMode="auto">
          <a:xfrm>
            <a:off x="500063" y="357188"/>
            <a:ext cx="4500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5.3 </a:t>
            </a:r>
            <a:r>
              <a:rPr kumimoji="0" lang="zh-CN" altLang="en-US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玻璃打碎报警装置</a:t>
            </a:r>
          </a:p>
        </p:txBody>
      </p:sp>
      <p:sp>
        <p:nvSpPr>
          <p:cNvPr id="9" name="矩形 8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397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34DDE7-9DB6-4145-B8F2-505258AB2131}" type="slidenum">
              <a:rPr lang="en-US" altLang="zh-CN" sz="1400" smtClean="0"/>
              <a:t>64</a:t>
            </a:fld>
            <a:endParaRPr lang="en-US" altLang="zh-CN" sz="1400"/>
          </a:p>
        </p:txBody>
      </p:sp>
    </p:spTree>
  </p:cSld>
  <p:clrMapOvr>
    <a:masterClrMapping/>
  </p:clrMapOvr>
  <p:transition spd="slow"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2006814175282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420938"/>
            <a:ext cx="50038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0" y="1071563"/>
            <a:ext cx="8488363" cy="539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i="1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②</a:t>
            </a:r>
            <a:r>
              <a:rPr kumimoji="0" lang="zh-CN" altLang="en-US" sz="2400" i="1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改进</a:t>
            </a:r>
            <a:r>
              <a:rPr kumimoji="0" lang="en-US" altLang="zh-CN" sz="2400" i="1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--</a:t>
            </a:r>
            <a:r>
              <a:rPr kumimoji="0" lang="zh-CN" altLang="en-US" sz="2400" i="1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基于破碎声音测量的玻璃破碎传感器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原理：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●破碎时发出的响亮刺耳的声音频率：处于大约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～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15kHz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的高频段。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●带通放大器的带宽选在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～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15KHz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的范围内，取出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玻璃破碎所产生高频声音。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●优点：对人的脚步声、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说话声、雷雨声等却具有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较强的抑制作用，以降低误报率。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latin typeface="楷体_GB2312" pitchFamily="49" charset="-122"/>
                <a:ea typeface="楷体_GB2312" pitchFamily="49" charset="-122"/>
              </a:rPr>
              <a:t>●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另一类是双技术玻璃破碎探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测器，其中包括声控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震动型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和次声波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玻璃破碎高频声响型。</a:t>
            </a:r>
            <a:r>
              <a:rPr kumimoji="0" lang="zh-CN" altLang="en-US" sz="200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499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BE4846-8ECF-4282-B2E5-400871C45DD4}" type="slidenum">
              <a:rPr lang="en-US" altLang="zh-CN" sz="1400" smtClean="0"/>
              <a:t>65</a:t>
            </a:fld>
            <a:endParaRPr lang="en-US" altLang="zh-CN" sz="1400"/>
          </a:p>
        </p:txBody>
      </p:sp>
      <p:sp>
        <p:nvSpPr>
          <p:cNvPr id="84998" name="Text Box 4"/>
          <p:cNvSpPr txBox="1">
            <a:spLocks noChangeArrowheads="1"/>
          </p:cNvSpPr>
          <p:nvPr/>
        </p:nvSpPr>
        <p:spPr bwMode="auto">
          <a:xfrm>
            <a:off x="500063" y="357188"/>
            <a:ext cx="6072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5.3 </a:t>
            </a:r>
            <a:r>
              <a:rPr kumimoji="0" lang="zh-CN" altLang="en-US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玻璃打碎报警装置（续）</a:t>
            </a:r>
          </a:p>
        </p:txBody>
      </p:sp>
    </p:spTree>
  </p:cSld>
  <p:clrMapOvr>
    <a:masterClrMapping/>
  </p:clrMapOvr>
  <p:transition spd="slow"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285750" y="1214438"/>
            <a:ext cx="8488363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i="1">
                <a:solidFill>
                  <a:srgbClr val="A50021"/>
                </a:solidFill>
                <a:latin typeface="宋体" panose="02010600030101010101" pitchFamily="2" charset="-122"/>
              </a:rPr>
              <a:t>③</a:t>
            </a:r>
            <a:r>
              <a:rPr kumimoji="0" lang="zh-CN" altLang="en-US" sz="2400" i="1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次声波</a:t>
            </a:r>
            <a:r>
              <a:rPr kumimoji="0" lang="en-US" altLang="zh-CN" sz="2400" i="1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</a:rPr>
              <a:t>—</a:t>
            </a:r>
            <a:r>
              <a:rPr kumimoji="0" lang="zh-CN" altLang="en-US" sz="2400" i="1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玻璃破碎高频声响双技术玻璃破碎探测器</a:t>
            </a:r>
            <a:r>
              <a:rPr kumimoji="0" lang="zh-CN" altLang="en-US" sz="24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●次声波：  频率低于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20Hz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的声波，属于不可闻声波。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●发生时刻：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：玻璃破碎前，会产生一个属于次声波超低频的弹性振动波。当玻璃  破碎时，才会发出一高频的声音。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：人侵者进室时，必打开一个通道。由于室内外环境不同所造成的气压、气流差，会产生超低频的次声波，其频率甚至可低于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10Hz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以下。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●当入侵者在打碎玻璃强行人室作案的瞬间，不仅会产生玻璃破碎时的可闻声波和相关物体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如窗框、墙壁等</a:t>
            </a:r>
            <a:r>
              <a:rPr kumimoji="0" lang="en-US" altLang="zh-CN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0" lang="zh-CN" altLang="en-US" sz="20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的振动，还会产生次声波，并在短时间充满室内空间。　　</a:t>
            </a:r>
          </a:p>
        </p:txBody>
      </p:sp>
      <p:sp>
        <p:nvSpPr>
          <p:cNvPr id="4" name="矩形 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602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118AD7-59C1-4A5B-8722-8AD0800AE47A}" type="slidenum">
              <a:rPr lang="en-US" altLang="zh-CN" sz="1400" smtClean="0"/>
              <a:t>66</a:t>
            </a:fld>
            <a:endParaRPr lang="en-US" altLang="zh-CN" sz="1400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500063" y="357188"/>
            <a:ext cx="6072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5.3 </a:t>
            </a:r>
            <a:r>
              <a:rPr kumimoji="0" lang="zh-CN" altLang="en-US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玻璃打碎报警装置（续）</a:t>
            </a:r>
          </a:p>
        </p:txBody>
      </p:sp>
    </p:spTree>
  </p:cSld>
  <p:clrMapOvr>
    <a:masterClrMapping/>
  </p:clrMapOvr>
  <p:transition spd="slow"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357188" y="1285875"/>
            <a:ext cx="85725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●根据需要制成薄膜或电缆套管等形状。</a:t>
            </a:r>
          </a:p>
          <a:p>
            <a:pPr eaLnBrk="1" hangingPunct="1">
              <a:lnSpc>
                <a:spcPct val="13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●不易破碎，具有防水性，可以制成较大面积或较长的尺度。</a:t>
            </a:r>
            <a:endParaRPr lang="en-US" altLang="zh-CN" sz="240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87049" name="Picture 9" descr="高分子压电材料制作的压电踏脚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0"/>
            <a:ext cx="4803775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0" name="Picture 10" descr="压电式脚踏报警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928938"/>
            <a:ext cx="43561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51" name="Rectangle 11"/>
          <p:cNvSpPr>
            <a:spLocks noGrp="1" noChangeArrowheads="1"/>
          </p:cNvSpPr>
          <p:nvPr>
            <p:ph type="title"/>
          </p:nvPr>
        </p:nvSpPr>
        <p:spPr>
          <a:xfrm>
            <a:off x="428625" y="6000750"/>
            <a:ext cx="8153400" cy="60960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ea typeface="楷体_GB2312" pitchFamily="49" charset="-122"/>
              </a:rPr>
              <a:t>压电式脚踏报警器</a:t>
            </a:r>
          </a:p>
        </p:txBody>
      </p:sp>
      <p:sp>
        <p:nvSpPr>
          <p:cNvPr id="87052" name="Text Box 4"/>
          <p:cNvSpPr txBox="1">
            <a:spLocks noChangeArrowheads="1"/>
          </p:cNvSpPr>
          <p:nvPr/>
        </p:nvSpPr>
        <p:spPr bwMode="auto">
          <a:xfrm>
            <a:off x="428625" y="214313"/>
            <a:ext cx="45005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5.4 </a:t>
            </a:r>
            <a:r>
              <a:rPr kumimoji="0" lang="zh-CN" altLang="en-US" b="1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压电踏脚板</a:t>
            </a:r>
          </a:p>
        </p:txBody>
      </p:sp>
      <p:sp>
        <p:nvSpPr>
          <p:cNvPr id="13" name="矩形 12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705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A08C9A-6854-4121-8CA2-937755E39EC4}" type="slidenum">
              <a:rPr lang="en-US" altLang="zh-CN" sz="1400" smtClean="0"/>
              <a:t>67</a:t>
            </a:fld>
            <a:endParaRPr lang="en-US" altLang="zh-CN" sz="1400"/>
          </a:p>
        </p:txBody>
      </p:sp>
    </p:spTree>
  </p:cSld>
  <p:clrMapOvr>
    <a:masterClrMapping/>
  </p:clrMapOvr>
  <p:transition spd="slow"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2195736" y="1357693"/>
            <a:ext cx="3710756" cy="52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●想想怎么样来实现？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52" name="Text Box 4"/>
          <p:cNvSpPr txBox="1">
            <a:spLocks noChangeArrowheads="1"/>
          </p:cNvSpPr>
          <p:nvPr/>
        </p:nvSpPr>
        <p:spPr bwMode="auto">
          <a:xfrm>
            <a:off x="428625" y="214313"/>
            <a:ext cx="45005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0" lang="zh-CN" altLang="en-US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一种管道检漏装置</a:t>
            </a:r>
          </a:p>
        </p:txBody>
      </p:sp>
      <p:sp>
        <p:nvSpPr>
          <p:cNvPr id="13" name="矩形 12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705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A08C9A-6854-4121-8CA2-937755E39EC4}" type="slidenum">
              <a:rPr lang="en-US" altLang="zh-CN" sz="1400" smtClean="0"/>
              <a:t>68</a:t>
            </a:fld>
            <a:endParaRPr lang="en-US" altLang="zh-CN" sz="1400"/>
          </a:p>
        </p:txBody>
      </p:sp>
      <p:pic>
        <p:nvPicPr>
          <p:cNvPr id="2" name="43c32f3912e74656b21a843817d8ec0a">
            <a:hlinkClick r:id="" action="ppaction://media"/>
            <a:extLst>
              <a:ext uri="{FF2B5EF4-FFF2-40B4-BE49-F238E27FC236}">
                <a16:creationId xmlns:a16="http://schemas.microsoft.com/office/drawing/2014/main" id="{BC9495F4-CE14-4906-AC5B-3A98EB061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2054655"/>
            <a:ext cx="6336704" cy="36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7561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347628" y="1772816"/>
            <a:ext cx="8137277" cy="314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作业：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6-1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6-3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（简答），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6-6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6-7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6-8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 6-10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en-US" altLang="zh-CN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需要认真看的例题：</a:t>
            </a:r>
            <a:endParaRPr kumimoji="0" lang="en-US" altLang="zh-CN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6-5</a:t>
            </a:r>
            <a:r>
              <a:rPr kumimoji="0" lang="zh-CN" altLang="en-US" dirty="0">
                <a:latin typeface="楷体_GB2312" pitchFamily="49" charset="-122"/>
                <a:ea typeface="楷体_GB2312" pitchFamily="49" charset="-122"/>
              </a:rPr>
              <a:t>，例</a:t>
            </a:r>
            <a:r>
              <a:rPr kumimoji="0" lang="en-US" altLang="zh-CN" dirty="0">
                <a:latin typeface="楷体_GB2312" pitchFamily="49" charset="-122"/>
                <a:ea typeface="楷体_GB2312" pitchFamily="49" charset="-122"/>
              </a:rPr>
              <a:t>6-7</a:t>
            </a:r>
          </a:p>
        </p:txBody>
      </p:sp>
      <p:sp>
        <p:nvSpPr>
          <p:cNvPr id="4" name="矩形 3"/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06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B07977-8900-4D33-A45C-C6C4DA1D5493}" type="slidenum">
              <a:rPr lang="en-US" altLang="zh-CN" sz="1400" smtClean="0"/>
              <a:t>69</a:t>
            </a:fld>
            <a:endParaRPr lang="en-US" altLang="zh-CN" sz="1400"/>
          </a:p>
        </p:txBody>
      </p:sp>
    </p:spTree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67593A8-03C6-4E39-988B-9A3D99E0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53C2C29-20EF-4E7F-BEC0-F9E7B4BD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18D6D67-0588-4BE5-94F0-4540601A2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B104258F-A37D-4B08-8B5D-6381AB97E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CDA70C7C-C7A2-4856-A455-38AD9AF1E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33504C-54C0-4978-8D33-89FFB0F7B3F6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页脚占位符 6">
            <a:extLst>
              <a:ext uri="{FF2B5EF4-FFF2-40B4-BE49-F238E27FC236}">
                <a16:creationId xmlns:a16="http://schemas.microsoft.com/office/drawing/2014/main" id="{B7BAB709-8A1B-402B-B92D-069E2A6C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43213" y="64119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自动化学院测量科学与仪器系</a:t>
            </a:r>
            <a:endParaRPr lang="en-US" altLang="zh-CN" dirty="0"/>
          </a:p>
        </p:txBody>
      </p:sp>
      <p:sp>
        <p:nvSpPr>
          <p:cNvPr id="13321" name="灯片编号占位符 5">
            <a:extLst>
              <a:ext uri="{FF2B5EF4-FFF2-40B4-BE49-F238E27FC236}">
                <a16:creationId xmlns:a16="http://schemas.microsoft.com/office/drawing/2014/main" id="{20745DEC-FA6B-437C-9F73-7CFE9EBB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E40679-008A-41B7-8427-26A0D4103C72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sp>
        <p:nvSpPr>
          <p:cNvPr id="13322" name="Text Box 24">
            <a:extLst>
              <a:ext uri="{FF2B5EF4-FFF2-40B4-BE49-F238E27FC236}">
                <a16:creationId xmlns:a16="http://schemas.microsoft.com/office/drawing/2014/main" id="{07CA2D89-E43C-4049-B04B-5DA807CC3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214313"/>
            <a:ext cx="6215063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b="1">
                <a:latin typeface="楷体_GB2312" pitchFamily="49" charset="-122"/>
                <a:ea typeface="楷体_GB2312" pitchFamily="49" charset="-122"/>
              </a:rPr>
              <a:t>1.1.2 </a:t>
            </a:r>
            <a:r>
              <a:rPr kumimoji="0" lang="zh-CN" altLang="en-US" b="1">
                <a:latin typeface="楷体_GB2312" pitchFamily="49" charset="-122"/>
                <a:ea typeface="楷体_GB2312" pitchFamily="49" charset="-122"/>
              </a:rPr>
              <a:t>压电性能参数的一般描述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E56B623-65F4-4391-A279-0741EC1A4F6D}"/>
              </a:ext>
            </a:extLst>
          </p:cNvPr>
          <p:cNvGrpSpPr>
            <a:grpSpLocks/>
          </p:cNvGrpSpPr>
          <p:nvPr/>
        </p:nvGrpSpPr>
        <p:grpSpPr bwMode="auto">
          <a:xfrm>
            <a:off x="928688" y="1643063"/>
            <a:ext cx="2786062" cy="2428875"/>
            <a:chOff x="1104" y="96"/>
            <a:chExt cx="2352" cy="2304"/>
          </a:xfrm>
        </p:grpSpPr>
        <p:sp>
          <p:nvSpPr>
            <p:cNvPr id="13360" name="AutoShape 3">
              <a:extLst>
                <a:ext uri="{FF2B5EF4-FFF2-40B4-BE49-F238E27FC236}">
                  <a16:creationId xmlns:a16="http://schemas.microsoft.com/office/drawing/2014/main" id="{4165828F-62B4-44A5-8759-DD9B991C0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912"/>
              <a:ext cx="960" cy="864"/>
            </a:xfrm>
            <a:prstGeom prst="cube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61" name="Line 4">
              <a:extLst>
                <a:ext uri="{FF2B5EF4-FFF2-40B4-BE49-F238E27FC236}">
                  <a16:creationId xmlns:a16="http://schemas.microsoft.com/office/drawing/2014/main" id="{0170FD5F-F0FD-4BE8-924A-864312FF10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4" y="19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2" name="Line 5">
              <a:extLst>
                <a:ext uri="{FF2B5EF4-FFF2-40B4-BE49-F238E27FC236}">
                  <a16:creationId xmlns:a16="http://schemas.microsoft.com/office/drawing/2014/main" id="{B71400C9-1666-46C2-BCE1-D576A40B86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6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3" name="Line 6">
              <a:extLst>
                <a:ext uri="{FF2B5EF4-FFF2-40B4-BE49-F238E27FC236}">
                  <a16:creationId xmlns:a16="http://schemas.microsoft.com/office/drawing/2014/main" id="{AE7AD87F-C898-4E36-8727-6890DC735D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1776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64" name="Text Box 7">
              <a:extLst>
                <a:ext uri="{FF2B5EF4-FFF2-40B4-BE49-F238E27FC236}">
                  <a16:creationId xmlns:a16="http://schemas.microsoft.com/office/drawing/2014/main" id="{1CA66680-CFA5-4D0F-BAEE-C7F48F3DA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112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x(1)</a:t>
              </a:r>
            </a:p>
          </p:txBody>
        </p:sp>
        <p:sp>
          <p:nvSpPr>
            <p:cNvPr id="13365" name="Text Box 8">
              <a:extLst>
                <a:ext uri="{FF2B5EF4-FFF2-40B4-BE49-F238E27FC236}">
                  <a16:creationId xmlns:a16="http://schemas.microsoft.com/office/drawing/2014/main" id="{4573F19F-655B-4602-B645-70B5C8F29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20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y(2)</a:t>
              </a:r>
            </a:p>
          </p:txBody>
        </p:sp>
        <p:sp>
          <p:nvSpPr>
            <p:cNvPr id="13366" name="Text Box 9">
              <a:extLst>
                <a:ext uri="{FF2B5EF4-FFF2-40B4-BE49-F238E27FC236}">
                  <a16:creationId xmlns:a16="http://schemas.microsoft.com/office/drawing/2014/main" id="{C0C48F14-BDA1-4D0E-8389-927B2679A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96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z(3)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E848B8B-25F0-481A-8CF8-95A5092336BA}"/>
              </a:ext>
            </a:extLst>
          </p:cNvPr>
          <p:cNvGrpSpPr>
            <a:grpSpLocks/>
          </p:cNvGrpSpPr>
          <p:nvPr/>
        </p:nvGrpSpPr>
        <p:grpSpPr bwMode="auto">
          <a:xfrm>
            <a:off x="4357688" y="928688"/>
            <a:ext cx="4786312" cy="3571875"/>
            <a:chOff x="2996" y="1288"/>
            <a:chExt cx="2640" cy="1872"/>
          </a:xfrm>
        </p:grpSpPr>
        <p:sp>
          <p:nvSpPr>
            <p:cNvPr id="13326" name="Rectangle 12">
              <a:extLst>
                <a:ext uri="{FF2B5EF4-FFF2-40B4-BE49-F238E27FC236}">
                  <a16:creationId xmlns:a16="http://schemas.microsoft.com/office/drawing/2014/main" id="{7590D9A7-CC30-4713-9F5F-909FBB23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1288"/>
              <a:ext cx="2640" cy="187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grpSp>
          <p:nvGrpSpPr>
            <p:cNvPr id="13327" name="Group 13">
              <a:extLst>
                <a:ext uri="{FF2B5EF4-FFF2-40B4-BE49-F238E27FC236}">
                  <a16:creationId xmlns:a16="http://schemas.microsoft.com/office/drawing/2014/main" id="{392B9536-2BAF-4C82-9344-3A73E1AF29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" y="1336"/>
              <a:ext cx="2544" cy="1824"/>
              <a:chOff x="3048" y="1336"/>
              <a:chExt cx="2544" cy="1824"/>
            </a:xfrm>
          </p:grpSpPr>
          <p:sp>
            <p:nvSpPr>
              <p:cNvPr id="13328" name="Text Box 14">
                <a:extLst>
                  <a:ext uri="{FF2B5EF4-FFF2-40B4-BE49-F238E27FC236}">
                    <a16:creationId xmlns:a16="http://schemas.microsoft.com/office/drawing/2014/main" id="{832D7466-F683-48BA-B2F4-2B7114E92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92" y="2932"/>
                <a:ext cx="2352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>
                    <a:latin typeface="宋体" panose="02010600030101010101" pitchFamily="2" charset="-122"/>
                  </a:rPr>
                  <a:t>X0°</a:t>
                </a:r>
                <a:r>
                  <a:rPr lang="zh-CN" altLang="en-US" sz="1600" b="1">
                    <a:latin typeface="宋体" panose="02010600030101010101" pitchFamily="2" charset="-122"/>
                  </a:rPr>
                  <a:t>切型石英晶体切片的力 </a:t>
                </a:r>
                <a:r>
                  <a:rPr lang="en-US" altLang="zh-CN" sz="1600" b="1"/>
                  <a:t>——</a:t>
                </a:r>
                <a:r>
                  <a:rPr lang="en-US" altLang="zh-CN" sz="1600" b="1">
                    <a:latin typeface="宋体" panose="02010600030101010101" pitchFamily="2" charset="-122"/>
                  </a:rPr>
                  <a:t> </a:t>
                </a:r>
                <a:r>
                  <a:rPr lang="zh-CN" altLang="en-US" sz="1600" b="1">
                    <a:latin typeface="宋体" panose="02010600030101010101" pitchFamily="2" charset="-122"/>
                  </a:rPr>
                  <a:t>电分布</a:t>
                </a:r>
                <a:endParaRPr lang="zh-CN" altLang="en-US" sz="12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13329" name="AutoShape 15">
                <a:extLst>
                  <a:ext uri="{FF2B5EF4-FFF2-40B4-BE49-F238E27FC236}">
                    <a16:creationId xmlns:a16="http://schemas.microsoft.com/office/drawing/2014/main" id="{0D41EA66-1419-4BE3-AC3D-A18CF34F0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7" y="1796"/>
                <a:ext cx="936" cy="760"/>
              </a:xfrm>
              <a:prstGeom prst="cube">
                <a:avLst>
                  <a:gd name="adj" fmla="val 21366"/>
                </a:avLst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kumimoji="0" lang="zh-CN" altLang="en-US" sz="20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3330" name="Line 16">
                <a:extLst>
                  <a:ext uri="{FF2B5EF4-FFF2-40B4-BE49-F238E27FC236}">
                    <a16:creationId xmlns:a16="http://schemas.microsoft.com/office/drawing/2014/main" id="{5428D89B-AC8B-4A86-8AFC-57FB568724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5" y="1492"/>
                <a:ext cx="0" cy="37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sm" len="med"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31" name="Freeform 17">
                <a:extLst>
                  <a:ext uri="{FF2B5EF4-FFF2-40B4-BE49-F238E27FC236}">
                    <a16:creationId xmlns:a16="http://schemas.microsoft.com/office/drawing/2014/main" id="{8139297B-2E87-4CA4-8BFA-EF32A2D41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6" y="2304"/>
                <a:ext cx="492" cy="489"/>
              </a:xfrm>
              <a:custGeom>
                <a:avLst/>
                <a:gdLst>
                  <a:gd name="T0" fmla="*/ 0 w 1105"/>
                  <a:gd name="T1" fmla="*/ 0 h 1004"/>
                  <a:gd name="T2" fmla="*/ 0 w 1105"/>
                  <a:gd name="T3" fmla="*/ 0 h 1004"/>
                  <a:gd name="T4" fmla="*/ 0 60000 65536"/>
                  <a:gd name="T5" fmla="*/ 0 60000 65536"/>
                  <a:gd name="T6" fmla="*/ 0 w 1105"/>
                  <a:gd name="T7" fmla="*/ 0 h 1004"/>
                  <a:gd name="T8" fmla="*/ 1105 w 1105"/>
                  <a:gd name="T9" fmla="*/ 1004 h 100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05" h="1004">
                    <a:moveTo>
                      <a:pt x="1105" y="0"/>
                    </a:moveTo>
                    <a:lnTo>
                      <a:pt x="0" y="100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32" name="Line 18">
                <a:extLst>
                  <a:ext uri="{FF2B5EF4-FFF2-40B4-BE49-F238E27FC236}">
                    <a16:creationId xmlns:a16="http://schemas.microsoft.com/office/drawing/2014/main" id="{368CBE53-EDBF-441D-AC59-E5E5926201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9" y="2252"/>
                <a:ext cx="51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33" name="Line 19">
                <a:extLst>
                  <a:ext uri="{FF2B5EF4-FFF2-40B4-BE49-F238E27FC236}">
                    <a16:creationId xmlns:a16="http://schemas.microsoft.com/office/drawing/2014/main" id="{BE7F1031-338B-4616-BECD-E87F2ED26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5" y="2252"/>
                <a:ext cx="37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34" name="Line 20">
                <a:extLst>
                  <a:ext uri="{FF2B5EF4-FFF2-40B4-BE49-F238E27FC236}">
                    <a16:creationId xmlns:a16="http://schemas.microsoft.com/office/drawing/2014/main" id="{361B6B37-C613-4110-BADD-94B540A60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5" y="1872"/>
                <a:ext cx="0" cy="3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35" name="Freeform 21">
                <a:extLst>
                  <a:ext uri="{FF2B5EF4-FFF2-40B4-BE49-F238E27FC236}">
                    <a16:creationId xmlns:a16="http://schemas.microsoft.com/office/drawing/2014/main" id="{6A54982A-AD67-4231-B92F-ADDB4DC75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2252"/>
                <a:ext cx="58" cy="59"/>
              </a:xfrm>
              <a:custGeom>
                <a:avLst/>
                <a:gdLst>
                  <a:gd name="T0" fmla="*/ 0 w 129"/>
                  <a:gd name="T1" fmla="*/ 0 h 122"/>
                  <a:gd name="T2" fmla="*/ 0 w 129"/>
                  <a:gd name="T3" fmla="*/ 0 h 122"/>
                  <a:gd name="T4" fmla="*/ 0 60000 65536"/>
                  <a:gd name="T5" fmla="*/ 0 60000 65536"/>
                  <a:gd name="T6" fmla="*/ 0 w 129"/>
                  <a:gd name="T7" fmla="*/ 0 h 122"/>
                  <a:gd name="T8" fmla="*/ 129 w 129"/>
                  <a:gd name="T9" fmla="*/ 122 h 12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29" h="122">
                    <a:moveTo>
                      <a:pt x="129" y="0"/>
                    </a:moveTo>
                    <a:lnTo>
                      <a:pt x="0" y="12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36" name="Line 22">
                <a:extLst>
                  <a:ext uri="{FF2B5EF4-FFF2-40B4-BE49-F238E27FC236}">
                    <a16:creationId xmlns:a16="http://schemas.microsoft.com/office/drawing/2014/main" id="{5E076799-2B8C-4E78-95A1-12E51D5D21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5" y="1644"/>
                <a:ext cx="0" cy="2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37" name="Line 23">
                <a:extLst>
                  <a:ext uri="{FF2B5EF4-FFF2-40B4-BE49-F238E27FC236}">
                    <a16:creationId xmlns:a16="http://schemas.microsoft.com/office/drawing/2014/main" id="{27494A97-2577-477F-BD11-155636F99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25" y="2100"/>
                <a:ext cx="0" cy="15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38" name="Freeform 24">
                <a:extLst>
                  <a:ext uri="{FF2B5EF4-FFF2-40B4-BE49-F238E27FC236}">
                    <a16:creationId xmlns:a16="http://schemas.microsoft.com/office/drawing/2014/main" id="{28477EDF-DAA9-4BBD-8F1F-B735F0865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2614"/>
                <a:ext cx="76" cy="73"/>
              </a:xfrm>
              <a:custGeom>
                <a:avLst/>
                <a:gdLst>
                  <a:gd name="T0" fmla="*/ 0 w 171"/>
                  <a:gd name="T1" fmla="*/ 0 h 150"/>
                  <a:gd name="T2" fmla="*/ 0 w 171"/>
                  <a:gd name="T3" fmla="*/ 0 h 150"/>
                  <a:gd name="T4" fmla="*/ 0 60000 65536"/>
                  <a:gd name="T5" fmla="*/ 0 60000 65536"/>
                  <a:gd name="T6" fmla="*/ 0 w 171"/>
                  <a:gd name="T7" fmla="*/ 0 h 150"/>
                  <a:gd name="T8" fmla="*/ 171 w 171"/>
                  <a:gd name="T9" fmla="*/ 150 h 15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71" h="150">
                    <a:moveTo>
                      <a:pt x="171" y="0"/>
                    </a:moveTo>
                    <a:lnTo>
                      <a:pt x="0" y="15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39" name="Line 25">
                <a:extLst>
                  <a:ext uri="{FF2B5EF4-FFF2-40B4-BE49-F238E27FC236}">
                    <a16:creationId xmlns:a16="http://schemas.microsoft.com/office/drawing/2014/main" id="{7765BA67-C4DD-4723-BBDC-8703A0DDF3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3" y="2252"/>
                <a:ext cx="9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40" name="Text Box 26">
                <a:extLst>
                  <a:ext uri="{FF2B5EF4-FFF2-40B4-BE49-F238E27FC236}">
                    <a16:creationId xmlns:a16="http://schemas.microsoft.com/office/drawing/2014/main" id="{AB0D2DD9-19ED-4FE1-B244-6E43D09069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6" y="2744"/>
                <a:ext cx="141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i="1"/>
                  <a:t>x</a:t>
                </a:r>
                <a:endParaRPr lang="en-US" altLang="zh-CN" sz="1200" b="1" i="1"/>
              </a:p>
            </p:txBody>
          </p:sp>
          <p:sp>
            <p:nvSpPr>
              <p:cNvPr id="13341" name="Text Box 27">
                <a:extLst>
                  <a:ext uri="{FF2B5EF4-FFF2-40B4-BE49-F238E27FC236}">
                    <a16:creationId xmlns:a16="http://schemas.microsoft.com/office/drawing/2014/main" id="{D98E8723-64F7-41BF-86A2-C196D35803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67" y="1336"/>
                <a:ext cx="141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i="1">
                    <a:latin typeface="宋体" panose="02010600030101010101" pitchFamily="2" charset="-122"/>
                  </a:rPr>
                  <a:t>z</a:t>
                </a:r>
              </a:p>
            </p:txBody>
          </p:sp>
          <p:sp>
            <p:nvSpPr>
              <p:cNvPr id="13342" name="Text Box 28">
                <a:extLst>
                  <a:ext uri="{FF2B5EF4-FFF2-40B4-BE49-F238E27FC236}">
                    <a16:creationId xmlns:a16="http://schemas.microsoft.com/office/drawing/2014/main" id="{8AD38D2B-F42A-49F2-82D8-959C598B01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1" y="1591"/>
                <a:ext cx="199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i="1"/>
                  <a:t>F</a:t>
                </a:r>
                <a:r>
                  <a:rPr lang="en-US" altLang="zh-CN" sz="1600" b="1" baseline="-25000"/>
                  <a:t>3</a:t>
                </a:r>
                <a:endParaRPr lang="en-US" altLang="zh-CN" sz="1200" b="1" baseline="-25000"/>
              </a:p>
            </p:txBody>
          </p:sp>
          <p:sp>
            <p:nvSpPr>
              <p:cNvPr id="13343" name="Text Box 29">
                <a:extLst>
                  <a:ext uri="{FF2B5EF4-FFF2-40B4-BE49-F238E27FC236}">
                    <a16:creationId xmlns:a16="http://schemas.microsoft.com/office/drawing/2014/main" id="{9D2157D5-B65F-4943-B887-60B12236B0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" y="2532"/>
                <a:ext cx="281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/>
                  <a:t>(</a:t>
                </a:r>
                <a:r>
                  <a:rPr lang="en-US" altLang="zh-CN" sz="1400" b="1" i="1"/>
                  <a:t>σ</a:t>
                </a:r>
                <a:r>
                  <a:rPr lang="en-US" altLang="zh-CN" sz="1400" b="1" baseline="-25000"/>
                  <a:t>1</a:t>
                </a:r>
                <a:r>
                  <a:rPr lang="en-US" altLang="zh-CN" sz="1400" b="1"/>
                  <a:t>)</a:t>
                </a:r>
              </a:p>
            </p:txBody>
          </p:sp>
          <p:sp>
            <p:nvSpPr>
              <p:cNvPr id="13344" name="Text Box 30">
                <a:extLst>
                  <a:ext uri="{FF2B5EF4-FFF2-40B4-BE49-F238E27FC236}">
                    <a16:creationId xmlns:a16="http://schemas.microsoft.com/office/drawing/2014/main" id="{FD964D67-A1D3-4C10-800F-D118F794B2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6" y="2263"/>
                <a:ext cx="210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i="1"/>
                  <a:t>F</a:t>
                </a:r>
                <a:r>
                  <a:rPr lang="en-US" altLang="zh-CN" sz="1600" b="1" baseline="-25000"/>
                  <a:t>2</a:t>
                </a:r>
                <a:endParaRPr lang="en-US" altLang="zh-CN" sz="1400" b="1" baseline="-25000"/>
              </a:p>
            </p:txBody>
          </p:sp>
          <p:sp>
            <p:nvSpPr>
              <p:cNvPr id="13345" name="Text Box 31">
                <a:extLst>
                  <a:ext uri="{FF2B5EF4-FFF2-40B4-BE49-F238E27FC236}">
                    <a16:creationId xmlns:a16="http://schemas.microsoft.com/office/drawing/2014/main" id="{4DA000E1-74CA-4890-B50D-77D3CE7540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0" y="2632"/>
                <a:ext cx="178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i="1"/>
                  <a:t>F</a:t>
                </a:r>
                <a:r>
                  <a:rPr lang="en-US" altLang="zh-CN" sz="1600" b="1" baseline="-25000"/>
                  <a:t>1</a:t>
                </a:r>
              </a:p>
            </p:txBody>
          </p:sp>
          <p:sp>
            <p:nvSpPr>
              <p:cNvPr id="13346" name="Text Box 32">
                <a:extLst>
                  <a:ext uri="{FF2B5EF4-FFF2-40B4-BE49-F238E27FC236}">
                    <a16:creationId xmlns:a16="http://schemas.microsoft.com/office/drawing/2014/main" id="{4EAA2D4C-43D5-4125-84E9-C8FD80452E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1" y="2333"/>
                <a:ext cx="193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i="1"/>
                  <a:t>F</a:t>
                </a:r>
                <a:r>
                  <a:rPr lang="en-US" altLang="zh-CN" sz="1600" b="1" baseline="-25000"/>
                  <a:t>4</a:t>
                </a:r>
              </a:p>
            </p:txBody>
          </p:sp>
          <p:sp>
            <p:nvSpPr>
              <p:cNvPr id="13347" name="Text Box 33">
                <a:extLst>
                  <a:ext uri="{FF2B5EF4-FFF2-40B4-BE49-F238E27FC236}">
                    <a16:creationId xmlns:a16="http://schemas.microsoft.com/office/drawing/2014/main" id="{5093DCD8-599B-4750-B62E-73FA554822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1" y="1781"/>
                <a:ext cx="207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i="1"/>
                  <a:t>F</a:t>
                </a:r>
                <a:r>
                  <a:rPr lang="en-US" altLang="zh-CN" sz="1600" b="1" baseline="-25000"/>
                  <a:t>6</a:t>
                </a:r>
              </a:p>
            </p:txBody>
          </p:sp>
          <p:sp>
            <p:nvSpPr>
              <p:cNvPr id="13348" name="Text Box 34">
                <a:extLst>
                  <a:ext uri="{FF2B5EF4-FFF2-40B4-BE49-F238E27FC236}">
                    <a16:creationId xmlns:a16="http://schemas.microsoft.com/office/drawing/2014/main" id="{1BF4D1E3-7CB3-45C6-9173-625FF7101B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1" y="2041"/>
                <a:ext cx="197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i="1"/>
                  <a:t>F</a:t>
                </a:r>
                <a:r>
                  <a:rPr lang="en-US" altLang="zh-CN" sz="1600" b="1" baseline="-25000"/>
                  <a:t>5</a:t>
                </a:r>
                <a:endParaRPr lang="en-US" altLang="zh-CN" sz="1200" b="1" baseline="-25000"/>
              </a:p>
            </p:txBody>
          </p:sp>
          <p:sp>
            <p:nvSpPr>
              <p:cNvPr id="13349" name="Arc 35">
                <a:extLst>
                  <a:ext uri="{FF2B5EF4-FFF2-40B4-BE49-F238E27FC236}">
                    <a16:creationId xmlns:a16="http://schemas.microsoft.com/office/drawing/2014/main" id="{4A558233-2ECE-4C9F-AD63-C11346224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9" y="2273"/>
                <a:ext cx="93" cy="74"/>
              </a:xfrm>
              <a:custGeom>
                <a:avLst/>
                <a:gdLst>
                  <a:gd name="T0" fmla="*/ 0 w 43200"/>
                  <a:gd name="T1" fmla="*/ 0 h 34725"/>
                  <a:gd name="T2" fmla="*/ 0 w 43200"/>
                  <a:gd name="T3" fmla="*/ 0 h 34725"/>
                  <a:gd name="T4" fmla="*/ 0 w 43200"/>
                  <a:gd name="T5" fmla="*/ 0 h 34725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4725"/>
                  <a:gd name="T11" fmla="*/ 43200 w 43200"/>
                  <a:gd name="T12" fmla="*/ 34725 h 347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4725" fill="none" extrusionOk="0">
                    <a:moveTo>
                      <a:pt x="2316" y="31331"/>
                    </a:moveTo>
                    <a:cubicBezTo>
                      <a:pt x="793" y="28313"/>
                      <a:pt x="0" y="249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6344"/>
                      <a:pt x="41637" y="30956"/>
                      <a:pt x="38755" y="34725"/>
                    </a:cubicBezTo>
                  </a:path>
                  <a:path w="43200" h="34725" stroke="0" extrusionOk="0">
                    <a:moveTo>
                      <a:pt x="2316" y="31331"/>
                    </a:moveTo>
                    <a:cubicBezTo>
                      <a:pt x="793" y="28313"/>
                      <a:pt x="0" y="249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6344"/>
                      <a:pt x="41637" y="30956"/>
                      <a:pt x="38755" y="34725"/>
                    </a:cubicBezTo>
                    <a:lnTo>
                      <a:pt x="21600" y="21600"/>
                    </a:lnTo>
                    <a:lnTo>
                      <a:pt x="2316" y="31331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triangl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50" name="Arc 36">
                <a:extLst>
                  <a:ext uri="{FF2B5EF4-FFF2-40B4-BE49-F238E27FC236}">
                    <a16:creationId xmlns:a16="http://schemas.microsoft.com/office/drawing/2014/main" id="{762C34EC-10A7-4156-8625-EC220603BF1D}"/>
                  </a:ext>
                </a:extLst>
              </p:cNvPr>
              <p:cNvSpPr>
                <a:spLocks/>
              </p:cNvSpPr>
              <p:nvPr/>
            </p:nvSpPr>
            <p:spPr bwMode="auto">
              <a:xfrm rot="-1985235" flipH="1" flipV="1">
                <a:off x="3678" y="1831"/>
                <a:ext cx="102" cy="96"/>
              </a:xfrm>
              <a:custGeom>
                <a:avLst/>
                <a:gdLst>
                  <a:gd name="T0" fmla="*/ 0 w 43200"/>
                  <a:gd name="T1" fmla="*/ 0 h 41919"/>
                  <a:gd name="T2" fmla="*/ 0 w 43200"/>
                  <a:gd name="T3" fmla="*/ 0 h 41919"/>
                  <a:gd name="T4" fmla="*/ 0 w 43200"/>
                  <a:gd name="T5" fmla="*/ 0 h 41919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1919"/>
                  <a:gd name="T11" fmla="*/ 43200 w 43200"/>
                  <a:gd name="T12" fmla="*/ 41919 h 4191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1919" fill="none" extrusionOk="0">
                    <a:moveTo>
                      <a:pt x="2326" y="31352"/>
                    </a:moveTo>
                    <a:cubicBezTo>
                      <a:pt x="797" y="28328"/>
                      <a:pt x="0" y="2498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0703"/>
                      <a:pt x="37491" y="38830"/>
                      <a:pt x="28927" y="41918"/>
                    </a:cubicBezTo>
                  </a:path>
                  <a:path w="43200" h="41919" stroke="0" extrusionOk="0">
                    <a:moveTo>
                      <a:pt x="2326" y="31352"/>
                    </a:moveTo>
                    <a:cubicBezTo>
                      <a:pt x="797" y="28328"/>
                      <a:pt x="0" y="2498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0703"/>
                      <a:pt x="37491" y="38830"/>
                      <a:pt x="28927" y="41918"/>
                    </a:cubicBezTo>
                    <a:lnTo>
                      <a:pt x="21600" y="21600"/>
                    </a:lnTo>
                    <a:lnTo>
                      <a:pt x="2326" y="31352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triangl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51" name="Arc 37">
                <a:extLst>
                  <a:ext uri="{FF2B5EF4-FFF2-40B4-BE49-F238E27FC236}">
                    <a16:creationId xmlns:a16="http://schemas.microsoft.com/office/drawing/2014/main" id="{0D68AF98-ECCF-4CD1-89CB-9CE210BD6F38}"/>
                  </a:ext>
                </a:extLst>
              </p:cNvPr>
              <p:cNvSpPr>
                <a:spLocks/>
              </p:cNvSpPr>
              <p:nvPr/>
            </p:nvSpPr>
            <p:spPr bwMode="auto">
              <a:xfrm rot="-5793020">
                <a:off x="4069" y="2221"/>
                <a:ext cx="103" cy="81"/>
              </a:xfrm>
              <a:custGeom>
                <a:avLst/>
                <a:gdLst>
                  <a:gd name="T0" fmla="*/ 0 w 43200"/>
                  <a:gd name="T1" fmla="*/ 0 h 41834"/>
                  <a:gd name="T2" fmla="*/ 0 w 43200"/>
                  <a:gd name="T3" fmla="*/ 0 h 41834"/>
                  <a:gd name="T4" fmla="*/ 0 w 43200"/>
                  <a:gd name="T5" fmla="*/ 0 h 41834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1834"/>
                  <a:gd name="T11" fmla="*/ 43200 w 43200"/>
                  <a:gd name="T12" fmla="*/ 41834 h 418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1834" fill="none" extrusionOk="0">
                    <a:moveTo>
                      <a:pt x="14040" y="41834"/>
                    </a:moveTo>
                    <a:cubicBezTo>
                      <a:pt x="5597" y="38679"/>
                      <a:pt x="0" y="3061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8082"/>
                      <a:pt x="40288" y="34221"/>
                      <a:pt x="35269" y="38323"/>
                    </a:cubicBezTo>
                  </a:path>
                  <a:path w="43200" h="41834" stroke="0" extrusionOk="0">
                    <a:moveTo>
                      <a:pt x="14040" y="41834"/>
                    </a:moveTo>
                    <a:cubicBezTo>
                      <a:pt x="5597" y="38679"/>
                      <a:pt x="0" y="3061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8082"/>
                      <a:pt x="40288" y="34221"/>
                      <a:pt x="35269" y="38323"/>
                    </a:cubicBezTo>
                    <a:lnTo>
                      <a:pt x="21600" y="21600"/>
                    </a:lnTo>
                    <a:lnTo>
                      <a:pt x="14040" y="41834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 type="triangl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8000" tIns="10800" rIns="18000" bIns="10800"/>
              <a:lstStyle/>
              <a:p>
                <a:endParaRPr lang="zh-CN" altLang="en-US"/>
              </a:p>
            </p:txBody>
          </p:sp>
          <p:sp>
            <p:nvSpPr>
              <p:cNvPr id="13352" name="Text Box 38">
                <a:extLst>
                  <a:ext uri="{FF2B5EF4-FFF2-40B4-BE49-F238E27FC236}">
                    <a16:creationId xmlns:a16="http://schemas.microsoft.com/office/drawing/2014/main" id="{437DF78A-4FC9-430A-AF20-A51C7D3FE7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4" y="1615"/>
                <a:ext cx="341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/>
                  <a:t>(</a:t>
                </a:r>
                <a:r>
                  <a:rPr lang="en-US" altLang="zh-CN" sz="1400" b="1" i="1">
                    <a:latin typeface="宋体" panose="02010600030101010101" pitchFamily="2" charset="-122"/>
                  </a:rPr>
                  <a:t>σ</a:t>
                </a:r>
                <a:r>
                  <a:rPr lang="en-US" altLang="zh-CN" sz="1400" b="1" baseline="-25000"/>
                  <a:t>3 </a:t>
                </a:r>
                <a:r>
                  <a:rPr lang="en-US" altLang="zh-CN" sz="1400" b="1"/>
                  <a:t>)</a:t>
                </a:r>
              </a:p>
            </p:txBody>
          </p:sp>
          <p:sp>
            <p:nvSpPr>
              <p:cNvPr id="13353" name="Text Box 39">
                <a:extLst>
                  <a:ext uri="{FF2B5EF4-FFF2-40B4-BE49-F238E27FC236}">
                    <a16:creationId xmlns:a16="http://schemas.microsoft.com/office/drawing/2014/main" id="{91253B03-FA1E-45E1-97ED-9969599027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3" y="2053"/>
                <a:ext cx="281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/>
                  <a:t>(</a:t>
                </a:r>
                <a:r>
                  <a:rPr lang="en-US" altLang="zh-CN" sz="1400" b="1" i="1">
                    <a:latin typeface="宋体" panose="02010600030101010101" pitchFamily="2" charset="-122"/>
                  </a:rPr>
                  <a:t>σ</a:t>
                </a:r>
                <a:r>
                  <a:rPr lang="en-US" altLang="zh-CN" sz="1400" b="1" baseline="-25000"/>
                  <a:t>2</a:t>
                </a:r>
                <a:r>
                  <a:rPr lang="en-US" altLang="zh-CN" sz="1400" b="1"/>
                  <a:t>)</a:t>
                </a:r>
              </a:p>
            </p:txBody>
          </p:sp>
          <p:sp>
            <p:nvSpPr>
              <p:cNvPr id="13354" name="Text Box 40">
                <a:extLst>
                  <a:ext uri="{FF2B5EF4-FFF2-40B4-BE49-F238E27FC236}">
                    <a16:creationId xmlns:a16="http://schemas.microsoft.com/office/drawing/2014/main" id="{9BC8E8A4-9AE7-4ABE-9FC2-06EC37769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0" y="2740"/>
                <a:ext cx="234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>
                    <a:latin typeface="宋体" panose="02010600030101010101" pitchFamily="2" charset="-122"/>
                  </a:rPr>
                  <a:t>(1)</a:t>
                </a:r>
                <a:endParaRPr lang="en-US" altLang="zh-CN" sz="1000" b="1"/>
              </a:p>
            </p:txBody>
          </p:sp>
          <p:sp>
            <p:nvSpPr>
              <p:cNvPr id="13355" name="Text Box 41">
                <a:extLst>
                  <a:ext uri="{FF2B5EF4-FFF2-40B4-BE49-F238E27FC236}">
                    <a16:creationId xmlns:a16="http://schemas.microsoft.com/office/drawing/2014/main" id="{E013632E-A35F-43D8-A7A2-4C26DF570B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5" y="1432"/>
                <a:ext cx="234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>
                    <a:latin typeface="宋体" panose="02010600030101010101" pitchFamily="2" charset="-122"/>
                  </a:rPr>
                  <a:t>(3)</a:t>
                </a:r>
                <a:endParaRPr lang="en-US" altLang="zh-CN" sz="1400" b="1"/>
              </a:p>
            </p:txBody>
          </p:sp>
          <p:sp>
            <p:nvSpPr>
              <p:cNvPr id="13356" name="Text Box 42">
                <a:extLst>
                  <a:ext uri="{FF2B5EF4-FFF2-40B4-BE49-F238E27FC236}">
                    <a16:creationId xmlns:a16="http://schemas.microsoft.com/office/drawing/2014/main" id="{15B31406-821E-456B-A76A-2769376D77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9" y="2072"/>
                <a:ext cx="234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>
                    <a:latin typeface="宋体" panose="02010600030101010101" pitchFamily="2" charset="-122"/>
                  </a:rPr>
                  <a:t>(2)</a:t>
                </a:r>
                <a:endParaRPr lang="en-US" altLang="zh-CN" sz="1000" b="1"/>
              </a:p>
            </p:txBody>
          </p:sp>
          <p:sp>
            <p:nvSpPr>
              <p:cNvPr id="13357" name="Text Box 43">
                <a:extLst>
                  <a:ext uri="{FF2B5EF4-FFF2-40B4-BE49-F238E27FC236}">
                    <a16:creationId xmlns:a16="http://schemas.microsoft.com/office/drawing/2014/main" id="{CDC08EB6-389D-42C4-9CEB-B9274B8C9C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0" y="1413"/>
                <a:ext cx="752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i="1"/>
                  <a:t>σ</a:t>
                </a:r>
                <a:r>
                  <a:rPr lang="en-US" altLang="zh-CN" sz="1800" b="1" i="1" baseline="-25000"/>
                  <a:t>i j </a:t>
                </a:r>
                <a:r>
                  <a:rPr lang="en-US" altLang="zh-CN" sz="1800" b="1"/>
                  <a:t>= </a:t>
                </a:r>
                <a:r>
                  <a:rPr lang="en-US" altLang="zh-CN" sz="1800" b="1" i="1"/>
                  <a:t>d </a:t>
                </a:r>
                <a:r>
                  <a:rPr lang="en-US" altLang="zh-CN" sz="1800" b="1" i="1" baseline="-25000"/>
                  <a:t>i j </a:t>
                </a:r>
                <a:r>
                  <a:rPr lang="en-US" altLang="zh-CN" sz="1800" b="1" i="1"/>
                  <a:t>T</a:t>
                </a:r>
                <a:r>
                  <a:rPr lang="en-US" altLang="zh-CN" sz="1800" b="1" i="1" baseline="-25000"/>
                  <a:t>j</a:t>
                </a:r>
                <a:endParaRPr lang="en-US" altLang="zh-CN" sz="1800" b="1"/>
              </a:p>
            </p:txBody>
          </p:sp>
          <p:sp>
            <p:nvSpPr>
              <p:cNvPr id="13358" name="Text Box 44">
                <a:extLst>
                  <a:ext uri="{FF2B5EF4-FFF2-40B4-BE49-F238E27FC236}">
                    <a16:creationId xmlns:a16="http://schemas.microsoft.com/office/drawing/2014/main" id="{9E3273D0-6B67-44C0-A410-58A18A5149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6" y="1613"/>
                <a:ext cx="1256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 b="1" i="1"/>
                  <a:t> </a:t>
                </a:r>
                <a:r>
                  <a:rPr lang="en-US" altLang="zh-CN" sz="1600" b="1" i="1"/>
                  <a:t>i </a:t>
                </a:r>
                <a:r>
                  <a:rPr lang="en-US" altLang="zh-CN" sz="1600" b="1"/>
                  <a:t>=1</a:t>
                </a:r>
                <a:r>
                  <a:rPr lang="zh-CN" altLang="en-US" sz="1600" b="1"/>
                  <a:t>、</a:t>
                </a:r>
                <a:r>
                  <a:rPr lang="en-US" altLang="zh-CN" sz="1600" b="1"/>
                  <a:t>2</a:t>
                </a:r>
                <a:r>
                  <a:rPr lang="zh-CN" altLang="en-US" sz="1600" b="1"/>
                  <a:t>、</a:t>
                </a:r>
                <a:r>
                  <a:rPr lang="en-US" altLang="zh-CN" sz="1600" b="1"/>
                  <a:t>3</a:t>
                </a:r>
              </a:p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i="1"/>
                  <a:t> j </a:t>
                </a:r>
                <a:r>
                  <a:rPr lang="en-US" altLang="zh-CN" sz="1600" b="1"/>
                  <a:t>=1</a:t>
                </a:r>
                <a:r>
                  <a:rPr lang="zh-CN" altLang="en-US" sz="1600" b="1"/>
                  <a:t>、</a:t>
                </a:r>
                <a:r>
                  <a:rPr lang="en-US" altLang="zh-CN" sz="1600" b="1"/>
                  <a:t>2</a:t>
                </a:r>
                <a:r>
                  <a:rPr lang="zh-CN" altLang="en-US" sz="1600" b="1"/>
                  <a:t>、</a:t>
                </a:r>
                <a:r>
                  <a:rPr lang="en-US" altLang="zh-CN" sz="1600" b="1"/>
                  <a:t>3</a:t>
                </a:r>
                <a:r>
                  <a:rPr lang="zh-CN" altLang="en-US" sz="1600" b="1"/>
                  <a:t>、</a:t>
                </a:r>
                <a:r>
                  <a:rPr lang="en-US" altLang="zh-CN" sz="1600" b="1"/>
                  <a:t>4</a:t>
                </a:r>
                <a:r>
                  <a:rPr lang="zh-CN" altLang="en-US" sz="1600" b="1"/>
                  <a:t>、</a:t>
                </a:r>
                <a:r>
                  <a:rPr lang="en-US" altLang="zh-CN" sz="1600" b="1"/>
                  <a:t>5</a:t>
                </a:r>
                <a:r>
                  <a:rPr lang="zh-CN" altLang="en-US" sz="1600" b="1"/>
                  <a:t>、</a:t>
                </a:r>
                <a:r>
                  <a:rPr lang="en-US" altLang="zh-CN" sz="1600" b="1"/>
                  <a:t>6</a:t>
                </a:r>
              </a:p>
            </p:txBody>
          </p:sp>
          <p:sp>
            <p:nvSpPr>
              <p:cNvPr id="13359" name="Text Box 45">
                <a:extLst>
                  <a:ext uri="{FF2B5EF4-FFF2-40B4-BE49-F238E27FC236}">
                    <a16:creationId xmlns:a16="http://schemas.microsoft.com/office/drawing/2014/main" id="{41390706-F3CB-4B21-9B0F-969E301962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2" y="2176"/>
                <a:ext cx="96" cy="1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1600" b="1" i="1">
                    <a:latin typeface="宋体" panose="02010600030101010101" pitchFamily="2" charset="-122"/>
                  </a:rPr>
                  <a:t>y</a:t>
                </a:r>
                <a:endParaRPr lang="en-US" altLang="zh-CN" sz="2200" b="1">
                  <a:solidFill>
                    <a:schemeClr val="bg1"/>
                  </a:solidFill>
                  <a:latin typeface="宋体" panose="02010600030101010101" pitchFamily="2" charset="-122"/>
                </a:endParaRPr>
              </a:p>
            </p:txBody>
          </p:sp>
        </p:grpSp>
      </p:grpSp>
      <p:sp>
        <p:nvSpPr>
          <p:cNvPr id="70" name="Text Box 10" descr="信纸">
            <a:extLst>
              <a:ext uri="{FF2B5EF4-FFF2-40B4-BE49-F238E27FC236}">
                <a16:creationId xmlns:a16="http://schemas.microsoft.com/office/drawing/2014/main" id="{4C11366A-E02D-42CB-AA8D-A8BAEC85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4572000"/>
            <a:ext cx="8736012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D10D9E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b="1" dirty="0" err="1"/>
              <a:t>i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=1,2,3):</a:t>
            </a:r>
            <a:r>
              <a:rPr lang="zh-CN" altLang="en-US" sz="2400" b="1" dirty="0">
                <a:latin typeface="宋体" panose="02010600030101010101" pitchFamily="2" charset="-122"/>
              </a:rPr>
              <a:t>表示晶体的极化方向，即在</a:t>
            </a:r>
            <a:r>
              <a:rPr lang="en-US" altLang="zh-CN" sz="2400" b="1" dirty="0" err="1">
                <a:latin typeface="宋体" panose="02010600030101010101" pitchFamily="2" charset="-122"/>
              </a:rPr>
              <a:t>i</a:t>
            </a:r>
            <a:r>
              <a:rPr lang="zh-CN" altLang="en-US" sz="2400" b="1" dirty="0">
                <a:latin typeface="宋体" panose="02010600030101010101" pitchFamily="2" charset="-122"/>
              </a:rPr>
              <a:t>面上产生电荷。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分别表示垂直于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y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z</a:t>
            </a:r>
            <a:r>
              <a:rPr lang="zh-CN" altLang="en-US" sz="2400" b="1" dirty="0">
                <a:latin typeface="宋体" panose="02010600030101010101" pitchFamily="2" charset="-122"/>
              </a:rPr>
              <a:t>轴的晶片表面</a:t>
            </a:r>
          </a:p>
          <a:p>
            <a:pPr>
              <a:spcBef>
                <a:spcPct val="50000"/>
              </a:spcBef>
              <a:buClr>
                <a:srgbClr val="D10D9E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b="1" dirty="0"/>
              <a:t>j(j=1,2,3,4,5,6):1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表示沿</a:t>
            </a:r>
            <a:r>
              <a:rPr lang="en-US" altLang="zh-CN" sz="2400" b="1" dirty="0" err="1"/>
              <a:t>x,y,z</a:t>
            </a:r>
            <a:r>
              <a:rPr lang="zh-CN" altLang="en-US" sz="2400" b="1" dirty="0">
                <a:latin typeface="宋体" panose="02010600030101010101" pitchFamily="2" charset="-122"/>
              </a:rPr>
              <a:t>方向作用的单向应力；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6</a:t>
            </a:r>
            <a:r>
              <a:rPr lang="zh-CN" altLang="en-US" sz="2400" b="1" dirty="0">
                <a:latin typeface="宋体" panose="02010600030101010101" pitchFamily="2" charset="-122"/>
              </a:rPr>
              <a:t>表示在</a:t>
            </a:r>
            <a:r>
              <a:rPr lang="en-US" altLang="zh-CN" sz="2400" b="1" dirty="0" err="1"/>
              <a:t>yz,zx,xy</a:t>
            </a:r>
            <a:r>
              <a:rPr lang="zh-CN" altLang="en-US" sz="2400" b="1" dirty="0">
                <a:latin typeface="宋体" panose="02010600030101010101" pitchFamily="2" charset="-122"/>
              </a:rPr>
              <a:t>平面上承受的剪切应力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4275" name="Object 3">
            <a:extLst>
              <a:ext uri="{FF2B5EF4-FFF2-40B4-BE49-F238E27FC236}">
                <a16:creationId xmlns:a16="http://schemas.microsoft.com/office/drawing/2014/main" id="{ECBC0D33-DF37-45F3-B8DD-DCB39BCE0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717470"/>
              </p:ext>
            </p:extLst>
          </p:nvPr>
        </p:nvGraphicFramePr>
        <p:xfrm>
          <a:off x="1068773" y="1119506"/>
          <a:ext cx="5429250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4" name="Equation" r:id="rId3" imgW="2743200" imgH="1397000" progId="Equation.DSMT4">
                  <p:embed/>
                </p:oleObj>
              </mc:Choice>
              <mc:Fallback>
                <p:oleObj name="Equation" r:id="rId3" imgW="2743200" imgH="1397000" progId="Equation.DSMT4">
                  <p:embed/>
                  <p:pic>
                    <p:nvPicPr>
                      <p:cNvPr id="694275" name="Object 3">
                        <a:extLst>
                          <a:ext uri="{FF2B5EF4-FFF2-40B4-BE49-F238E27FC236}">
                            <a16:creationId xmlns:a16="http://schemas.microsoft.com/office/drawing/2014/main" id="{ECBC0D33-DF37-45F3-B8DD-DCB39BCE09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773" y="1119506"/>
                        <a:ext cx="5429250" cy="327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767676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81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矩形 46">
            <a:extLst>
              <a:ext uri="{FF2B5EF4-FFF2-40B4-BE49-F238E27FC236}">
                <a16:creationId xmlns:a16="http://schemas.microsoft.com/office/drawing/2014/main" id="{B485FE49-BBA6-422A-B435-6A8946CAC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1180782"/>
            <a:ext cx="2286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压电常数矩阵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DF66B017-6F81-42CB-8EEB-52F0EB1CF3BB}"/>
              </a:ext>
            </a:extLst>
          </p:cNvPr>
          <p:cNvSpPr txBox="1">
            <a:spLocks noChangeArrowheads="1"/>
          </p:cNvSpPr>
          <p:nvPr/>
        </p:nvSpPr>
        <p:spPr>
          <a:xfrm>
            <a:off x="142875" y="285750"/>
            <a:ext cx="5072063" cy="685800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  <a:defRPr/>
            </a:pPr>
            <a:r>
              <a:rPr kumimoji="1" lang="zh-CN" altLang="en-US" sz="3200" b="1" kern="0" dirty="0">
                <a:solidFill>
                  <a:srgbClr val="C00000"/>
                </a:solidFill>
                <a:latin typeface="宋体" pitchFamily="2" charset="-122"/>
                <a:ea typeface="+mn-ea"/>
              </a:rPr>
              <a:t>压电效应的表达式</a:t>
            </a:r>
            <a:r>
              <a:rPr kumimoji="1" lang="zh-CN" altLang="en-US" sz="3200" b="1" kern="0" dirty="0">
                <a:latin typeface="宋体" pitchFamily="2" charset="-122"/>
                <a:ea typeface="+mn-ea"/>
              </a:rPr>
              <a:t>：</a:t>
            </a:r>
          </a:p>
        </p:txBody>
      </p:sp>
      <p:graphicFrame>
        <p:nvGraphicFramePr>
          <p:cNvPr id="49" name="Object 4">
            <a:extLst>
              <a:ext uri="{FF2B5EF4-FFF2-40B4-BE49-F238E27FC236}">
                <a16:creationId xmlns:a16="http://schemas.microsoft.com/office/drawing/2014/main" id="{3514AA81-A174-4652-A9C2-1F9845CC68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049541"/>
              </p:ext>
            </p:extLst>
          </p:nvPr>
        </p:nvGraphicFramePr>
        <p:xfrm>
          <a:off x="2555776" y="3922910"/>
          <a:ext cx="2663155" cy="802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5" name="Equation" r:id="rId5" imgW="812447" imgH="241195" progId="Equation.3">
                  <p:embed/>
                </p:oleObj>
              </mc:Choice>
              <mc:Fallback>
                <p:oleObj name="Equation" r:id="rId5" imgW="812447" imgH="241195" progId="Equation.3">
                  <p:embed/>
                  <p:pic>
                    <p:nvPicPr>
                      <p:cNvPr id="49" name="Object 4">
                        <a:extLst>
                          <a:ext uri="{FF2B5EF4-FFF2-40B4-BE49-F238E27FC236}">
                            <a16:creationId xmlns:a16="http://schemas.microsoft.com/office/drawing/2014/main" id="{3514AA81-A174-4652-A9C2-1F9845CC68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3922910"/>
                        <a:ext cx="2663155" cy="80223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5" descr="信纸">
            <a:extLst>
              <a:ext uri="{FF2B5EF4-FFF2-40B4-BE49-F238E27FC236}">
                <a16:creationId xmlns:a16="http://schemas.microsoft.com/office/drawing/2014/main" id="{E69F32DF-1F36-45FD-938F-AE9BFFED6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904" y="5033108"/>
            <a:ext cx="63579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 err="1">
                <a:latin typeface="宋体" panose="02010600030101010101" pitchFamily="2" charset="-122"/>
              </a:rPr>
              <a:t>T</a:t>
            </a:r>
            <a:r>
              <a:rPr lang="en-US" altLang="zh-CN" sz="2400" b="1" baseline="-25000" dirty="0" err="1">
                <a:latin typeface="宋体" panose="02010600030101010101" pitchFamily="2" charset="-122"/>
              </a:rPr>
              <a:t>j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: </a:t>
            </a:r>
            <a:r>
              <a:rPr lang="en-US" altLang="zh-CN" sz="2400" b="1" dirty="0">
                <a:latin typeface="宋体" panose="02010600030101010101" pitchFamily="2" charset="-122"/>
              </a:rPr>
              <a:t>j</a:t>
            </a:r>
            <a:r>
              <a:rPr lang="zh-CN" altLang="zh-CN" sz="2400" b="1" dirty="0">
                <a:latin typeface="宋体" panose="02010600030101010101" pitchFamily="2" charset="-122"/>
              </a:rPr>
              <a:t>方向的</a:t>
            </a:r>
            <a:r>
              <a:rPr lang="zh-CN" altLang="zh-CN" sz="24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应力</a:t>
            </a:r>
            <a:endParaRPr lang="zh-CN" altLang="en-US" sz="2400" b="1" u="sng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 err="1">
                <a:latin typeface="宋体" panose="02010600030101010101" pitchFamily="2" charset="-122"/>
              </a:rPr>
              <a:t>d</a:t>
            </a:r>
            <a:r>
              <a:rPr lang="en-US" altLang="zh-CN" sz="2400" b="1" baseline="-25000" dirty="0" err="1">
                <a:latin typeface="宋体" panose="02010600030101010101" pitchFamily="2" charset="-122"/>
              </a:rPr>
              <a:t>ij</a:t>
            </a:r>
            <a:r>
              <a:rPr lang="en-US" altLang="zh-CN" sz="2400" b="1" dirty="0" err="1">
                <a:latin typeface="宋体" panose="02010600030101010101" pitchFamily="2" charset="-122"/>
              </a:rPr>
              <a:t>:j</a:t>
            </a:r>
            <a:r>
              <a:rPr lang="zh-CN" altLang="zh-CN" sz="2400" b="1" dirty="0">
                <a:latin typeface="宋体" panose="02010600030101010101" pitchFamily="2" charset="-122"/>
              </a:rPr>
              <a:t>方向的力使得</a:t>
            </a:r>
            <a:r>
              <a:rPr lang="en-US" altLang="zh-CN" sz="2400" b="1" dirty="0" err="1">
                <a:latin typeface="宋体" panose="02010600030101010101" pitchFamily="2" charset="-122"/>
              </a:rPr>
              <a:t>i</a:t>
            </a:r>
            <a:r>
              <a:rPr lang="zh-CN" altLang="zh-CN" sz="2400" b="1" dirty="0">
                <a:latin typeface="宋体" panose="02010600030101010101" pitchFamily="2" charset="-122"/>
              </a:rPr>
              <a:t>面产生电荷的压电常数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 err="1">
                <a:latin typeface="宋体" panose="02010600030101010101" pitchFamily="2" charset="-122"/>
              </a:rPr>
              <a:t>σ</a:t>
            </a:r>
            <a:r>
              <a:rPr lang="en-US" altLang="zh-CN" sz="2400" b="1" baseline="-25000" dirty="0" err="1">
                <a:latin typeface="宋体" panose="02010600030101010101" pitchFamily="2" charset="-122"/>
              </a:rPr>
              <a:t>ij</a:t>
            </a:r>
            <a:r>
              <a:rPr lang="en-US" altLang="zh-CN" sz="2400" b="1" dirty="0" err="1">
                <a:latin typeface="宋体" panose="02010600030101010101" pitchFamily="2" charset="-122"/>
              </a:rPr>
              <a:t>:j</a:t>
            </a:r>
            <a:r>
              <a:rPr lang="zh-CN" altLang="zh-CN" sz="2400" b="1" dirty="0">
                <a:latin typeface="宋体" panose="02010600030101010101" pitchFamily="2" charset="-122"/>
              </a:rPr>
              <a:t>方向的力在</a:t>
            </a:r>
            <a:r>
              <a:rPr lang="en-US" altLang="zh-CN" sz="2400" b="1" dirty="0" err="1">
                <a:latin typeface="宋体" panose="02010600030101010101" pitchFamily="2" charset="-122"/>
              </a:rPr>
              <a:t>i</a:t>
            </a:r>
            <a:r>
              <a:rPr lang="zh-CN" altLang="zh-CN" sz="2400" b="1" dirty="0">
                <a:latin typeface="宋体" panose="02010600030101010101" pitchFamily="2" charset="-122"/>
              </a:rPr>
              <a:t>面产生的</a:t>
            </a:r>
            <a:r>
              <a:rPr lang="zh-CN" altLang="zh-CN" sz="24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电荷密度</a:t>
            </a:r>
            <a:endParaRPr lang="zh-CN" altLang="en-US" sz="2400" b="1" u="sng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1E3E43-F49C-4AF2-81F0-0BBADF3054CD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4" name="灯片编号占位符 5">
            <a:extLst>
              <a:ext uri="{FF2B5EF4-FFF2-40B4-BE49-F238E27FC236}">
                <a16:creationId xmlns:a16="http://schemas.microsoft.com/office/drawing/2014/main" id="{FD20C444-7EE5-49AE-8363-66E6ED90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6750" y="6400800"/>
            <a:ext cx="385763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47D016-4339-4226-80BE-0030A40D78B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4FE679-FB3A-4DA2-92BB-575D6E90603F}"/>
              </a:ext>
            </a:extLst>
          </p:cNvPr>
          <p:cNvSpPr/>
          <p:nvPr/>
        </p:nvSpPr>
        <p:spPr>
          <a:xfrm>
            <a:off x="7105828" y="1844824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</a:rPr>
              <a:t>3</a:t>
            </a:r>
          </a:p>
          <a:p>
            <a:r>
              <a:rPr lang="zh-CN" altLang="en-US" b="1" dirty="0">
                <a:latin typeface="宋体" panose="02010600030101010101" pitchFamily="2" charset="-122"/>
              </a:rPr>
              <a:t>单向应力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4B92AF-8EBB-42A0-916A-A591E47FDCCD}"/>
              </a:ext>
            </a:extLst>
          </p:cNvPr>
          <p:cNvSpPr/>
          <p:nvPr/>
        </p:nvSpPr>
        <p:spPr>
          <a:xfrm>
            <a:off x="7177836" y="314096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</a:rPr>
              <a:t>4</a:t>
            </a:r>
            <a:r>
              <a:rPr lang="zh-CN" altLang="en-US" b="1" dirty="0">
                <a:latin typeface="宋体" panose="02010600030101010101" pitchFamily="2" charset="-122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</a:rPr>
              <a:t>5</a:t>
            </a:r>
            <a:r>
              <a:rPr lang="zh-CN" altLang="en-US" b="1" dirty="0">
                <a:latin typeface="宋体" panose="02010600030101010101" pitchFamily="2" charset="-122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</a:rPr>
              <a:t>6</a:t>
            </a:r>
          </a:p>
          <a:p>
            <a:r>
              <a:rPr lang="zh-CN" altLang="en-US" b="1" dirty="0">
                <a:latin typeface="宋体" panose="02010600030101010101" pitchFamily="2" charset="-122"/>
              </a:rPr>
              <a:t>剪切应力</a:t>
            </a:r>
            <a:endParaRPr lang="zh-CN" altLang="en-US" dirty="0"/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789DA275-C306-4342-BA0E-CCD194823724}"/>
              </a:ext>
            </a:extLst>
          </p:cNvPr>
          <p:cNvGrpSpPr>
            <a:grpSpLocks/>
          </p:cNvGrpSpPr>
          <p:nvPr/>
        </p:nvGrpSpPr>
        <p:grpSpPr bwMode="auto">
          <a:xfrm>
            <a:off x="568648" y="4362290"/>
            <a:ext cx="2563192" cy="1947030"/>
            <a:chOff x="1104" y="96"/>
            <a:chExt cx="2352" cy="2304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9828A0DA-C574-4ED7-8671-62488D2ED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912"/>
              <a:ext cx="960" cy="864"/>
            </a:xfrm>
            <a:prstGeom prst="cube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kumimoji="0" lang="zh-CN" altLang="en-US" sz="2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3F6AFD15-C960-4AC4-A54D-FF433AFA33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4" y="19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C851C1B9-B71C-4E88-9319-53BA1A696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56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0F33D3E3-99B5-4291-AAC2-72D562E8E4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1776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C9E65DCB-3A51-4A2D-89DD-557C62DFB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112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x(1)</a:t>
              </a: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7FEE20E4-B593-4068-8F23-B3AFA52FE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20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y(2)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B1C49896-C74B-4B8B-A717-C2FB56CAD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96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z(3)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9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6C5F098-3F48-43E5-8E30-51FD3C57E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A43EB4E-8C1A-4670-8C8B-A2506BF66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D458AB6C-BFAC-48F2-880B-7448E950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3AA4D544-C796-4FE5-8489-B8684454B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96D5ACD5-49C9-4320-B4EB-0CA116602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5F14F577-0BEF-499A-995D-9113BB07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kumimoji="0"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9937CB-C8EC-4DB1-9ECB-99DFA2932A40}"/>
              </a:ext>
            </a:extLst>
          </p:cNvPr>
          <p:cNvSpPr/>
          <p:nvPr/>
        </p:nvSpPr>
        <p:spPr>
          <a:xfrm>
            <a:off x="142875" y="10001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70" name="Text Box 24">
            <a:extLst>
              <a:ext uri="{FF2B5EF4-FFF2-40B4-BE49-F238E27FC236}">
                <a16:creationId xmlns:a16="http://schemas.microsoft.com/office/drawing/2014/main" id="{96188F36-A897-4E0F-AE26-1DBE23688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8913"/>
            <a:ext cx="414337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0"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kumimoji="0"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压电材料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A487C24F-D54A-4795-A002-EA3272C58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475" y="1556792"/>
            <a:ext cx="8605838" cy="445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●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自然界中大多数晶体具有压电效应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但压电效应十分微弱。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●性能优良的压电材料需要考虑如下特性：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0" lang="zh-CN" altLang="en-US" sz="2400" b="1" dirty="0">
                <a:latin typeface="楷体_GB2312" pitchFamily="49" charset="-122"/>
                <a:ea typeface="楷体_GB2312" pitchFamily="49" charset="-122"/>
              </a:rPr>
              <a:t>转换性能、机械性能、电性能、环境适应性、时间稳定性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●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实际应用的压电材料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压电晶体（单晶体）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石英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；铌酸锂等。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⑵ </a:t>
            </a:r>
            <a:r>
              <a:rPr lang="zh-CN" altLang="en-US" sz="2400" b="1" dirty="0">
                <a:ea typeface="楷体_GB2312" pitchFamily="49" charset="-122"/>
              </a:rPr>
              <a:t>压电陶瓷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：钛酸钡；</a:t>
            </a:r>
            <a:r>
              <a:rPr lang="zh-CN" altLang="en-US" sz="2400" dirty="0">
                <a:solidFill>
                  <a:srgbClr val="0000FF"/>
                </a:solidFill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锆钛酸铅系列（</a:t>
            </a:r>
            <a:r>
              <a:rPr lang="en-US" altLang="zh-CN" sz="2400" dirty="0">
                <a:solidFill>
                  <a:srgbClr val="0000FF"/>
                </a:solidFill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PZT</a:t>
            </a:r>
            <a:r>
              <a:rPr lang="zh-CN" altLang="en-US" sz="2400" dirty="0">
                <a:solidFill>
                  <a:srgbClr val="0000FF"/>
                </a:solidFill>
                <a:highlight>
                  <a:srgbClr val="FFFF00"/>
                </a:highlight>
                <a:latin typeface="楷体_GB2312" pitchFamily="49" charset="-122"/>
                <a:ea typeface="楷体_GB2312" pitchFamily="49" charset="-122"/>
              </a:rPr>
              <a:t>系列）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等。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⑶ </a:t>
            </a:r>
            <a:r>
              <a:rPr lang="zh-CN" altLang="en-US" sz="2400" b="1" dirty="0">
                <a:ea typeface="楷体_GB2312" pitchFamily="49" charset="-122"/>
              </a:rPr>
              <a:t>压电半导体和高分子压电材料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（含压电薄膜）等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 。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5969</TotalTime>
  <Words>4689</Words>
  <Application>Microsoft Office PowerPoint</Application>
  <PresentationFormat>全屏显示(4:3)</PresentationFormat>
  <Paragraphs>887</Paragraphs>
  <Slides>69</Slides>
  <Notes>21</Notes>
  <HiddenSlides>0</HiddenSlides>
  <MMClips>2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6" baseType="lpstr">
      <vt:lpstr>黑体</vt:lpstr>
      <vt:lpstr>华文琥珀</vt:lpstr>
      <vt:lpstr>华文楷体</vt:lpstr>
      <vt:lpstr>华文中宋</vt:lpstr>
      <vt:lpstr>楷体_GB2312</vt:lpstr>
      <vt:lpstr>宋体</vt:lpstr>
      <vt:lpstr>微软雅黑</vt:lpstr>
      <vt:lpstr>Arial</vt:lpstr>
      <vt:lpstr>Cambria Math</vt:lpstr>
      <vt:lpstr>Symbol</vt:lpstr>
      <vt:lpstr>Times New Roman</vt:lpstr>
      <vt:lpstr>Wingdings</vt:lpstr>
      <vt:lpstr>默认设计模板</vt:lpstr>
      <vt:lpstr>Equation</vt:lpstr>
      <vt:lpstr>公式</vt:lpstr>
      <vt:lpstr>Image</vt:lpstr>
      <vt:lpstr>录音机文档</vt:lpstr>
      <vt:lpstr>PowerPoint 演示文稿</vt:lpstr>
      <vt:lpstr>本章主要内容</vt:lpstr>
      <vt:lpstr>0  引言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受到X方向的力—纵向压电效应</vt:lpstr>
      <vt:lpstr>受到X方向的力—纵向压电效应</vt:lpstr>
      <vt:lpstr>受到Y方向的力—横向压电效应</vt:lpstr>
      <vt:lpstr>受到平面切向力—剪切压电效应</vt:lpstr>
      <vt:lpstr>PowerPoint 演示文稿</vt:lpstr>
      <vt:lpstr>压电晶体切片和电极构成</vt:lpstr>
      <vt:lpstr>PowerPoint 演示文稿</vt:lpstr>
      <vt:lpstr>PowerPoint 演示文稿</vt:lpstr>
      <vt:lpstr>压电陶瓷外形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压电式脚踏报警器</vt:lpstr>
      <vt:lpstr>PowerPoint 演示文稿</vt:lpstr>
      <vt:lpstr>PowerPoint 演示文稿</vt:lpstr>
    </vt:vector>
  </TitlesOfParts>
  <Company>chaos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phy</dc:creator>
  <cp:lastModifiedBy>Hong Zhang</cp:lastModifiedBy>
  <cp:revision>1532</cp:revision>
  <dcterms:created xsi:type="dcterms:W3CDTF">2002-09-26T10:39:00Z</dcterms:created>
  <dcterms:modified xsi:type="dcterms:W3CDTF">2024-10-12T03:31:38Z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A84BC8C15FE845AE83EF884B599AC8A5</vt:lpwstr>
  </property>
  <property fmtid="{D5CDD505-2E9C-101B-9397-08002B2CF9AE}" pid="3" name="KSOProductBuildVer">
    <vt:lpwstr>2052-11.1.0.10938</vt:lpwstr>
  </property>
</Properties>
</file>